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303" r:id="rId4"/>
    <p:sldId id="302" r:id="rId5"/>
    <p:sldId id="335" r:id="rId6"/>
    <p:sldId id="304" r:id="rId7"/>
    <p:sldId id="332" r:id="rId8"/>
    <p:sldId id="310" r:id="rId9"/>
    <p:sldId id="257" r:id="rId10"/>
    <p:sldId id="311" r:id="rId11"/>
    <p:sldId id="312" r:id="rId12"/>
    <p:sldId id="314" r:id="rId13"/>
    <p:sldId id="319" r:id="rId14"/>
    <p:sldId id="325" r:id="rId15"/>
    <p:sldId id="321" r:id="rId16"/>
    <p:sldId id="328" r:id="rId17"/>
    <p:sldId id="329" r:id="rId18"/>
    <p:sldId id="317" r:id="rId19"/>
    <p:sldId id="286" r:id="rId20"/>
    <p:sldId id="287" r:id="rId21"/>
    <p:sldId id="265" r:id="rId22"/>
    <p:sldId id="258" r:id="rId23"/>
    <p:sldId id="261" r:id="rId24"/>
    <p:sldId id="318" r:id="rId25"/>
    <p:sldId id="300" r:id="rId26"/>
    <p:sldId id="301" r:id="rId27"/>
    <p:sldId id="322" r:id="rId28"/>
    <p:sldId id="262" r:id="rId29"/>
    <p:sldId id="338" r:id="rId30"/>
    <p:sldId id="339" r:id="rId31"/>
    <p:sldId id="323" r:id="rId32"/>
    <p:sldId id="340" r:id="rId33"/>
    <p:sldId id="324" r:id="rId34"/>
    <p:sldId id="327" r:id="rId35"/>
    <p:sldId id="333" r:id="rId36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0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D9F-4241-8C5D-FDE10592E0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D9F-4241-8C5D-FDE10592E0A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D9F-4241-8C5D-FDE10592E0A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D9F-4241-8C5D-FDE10592E0A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D9F-4241-8C5D-FDE10592E0A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7D9F-4241-8C5D-FDE10592E0A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7D9F-4241-8C5D-FDE10592E0A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7D9F-4241-8C5D-FDE10592E0A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7D9F-4241-8C5D-FDE10592E0A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7D9F-4241-8C5D-FDE10592E0A8}"/>
              </c:ext>
            </c:extLst>
          </c:dPt>
          <c:dLbls>
            <c:dLbl>
              <c:idx val="0"/>
              <c:layout>
                <c:manualLayout>
                  <c:x val="-0.22359411795304038"/>
                  <c:y val="2.2406354092941679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9F-4241-8C5D-FDE10592E0A8}"/>
                </c:ext>
              </c:extLst>
            </c:dLbl>
            <c:dLbl>
              <c:idx val="1"/>
              <c:layout>
                <c:manualLayout>
                  <c:x val="-0.14093394575678039"/>
                  <c:y val="0.1358511956838728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9F-4241-8C5D-FDE10592E0A8}"/>
                </c:ext>
              </c:extLst>
            </c:dLbl>
            <c:dLbl>
              <c:idx val="2"/>
              <c:layout>
                <c:manualLayout>
                  <c:x val="-0.13272747152076608"/>
                  <c:y val="4.778244093767423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D9F-4241-8C5D-FDE10592E0A8}"/>
                </c:ext>
              </c:extLst>
            </c:dLbl>
            <c:dLbl>
              <c:idx val="3"/>
              <c:layout>
                <c:manualLayout>
                  <c:x val="-0.14174507493711261"/>
                  <c:y val="-9.121675613774285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D9F-4241-8C5D-FDE10592E0A8}"/>
                </c:ext>
              </c:extLst>
            </c:dLbl>
            <c:dLbl>
              <c:idx val="4"/>
              <c:layout>
                <c:manualLayout>
                  <c:x val="8.8671080188290952E-2"/>
                  <c:y val="-0.138338806008683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D9F-4241-8C5D-FDE10592E0A8}"/>
                </c:ext>
              </c:extLst>
            </c:dLbl>
            <c:dLbl>
              <c:idx val="5"/>
              <c:layout>
                <c:manualLayout>
                  <c:x val="7.0881943430901151E-2"/>
                  <c:y val="-8.43567972377515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D9F-4241-8C5D-FDE10592E0A8}"/>
                </c:ext>
              </c:extLst>
            </c:dLbl>
            <c:dLbl>
              <c:idx val="6"/>
              <c:layout>
                <c:manualLayout>
                  <c:x val="0.16767788126721164"/>
                  <c:y val="-2.6812517429950005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D9F-4241-8C5D-FDE10592E0A8}"/>
                </c:ext>
              </c:extLst>
            </c:dLbl>
            <c:dLbl>
              <c:idx val="7"/>
              <c:layout>
                <c:manualLayout>
                  <c:x val="-8.3895755171259218E-2"/>
                  <c:y val="-1.6173713362965225E-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D9F-4241-8C5D-FDE10592E0A8}"/>
                </c:ext>
              </c:extLst>
            </c:dLbl>
            <c:dLbl>
              <c:idx val="8"/>
              <c:layout>
                <c:manualLayout>
                  <c:x val="-2.538233658750174E-2"/>
                  <c:y val="-5.79112822746131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D9F-4241-8C5D-FDE10592E0A8}"/>
                </c:ext>
              </c:extLst>
            </c:dLbl>
            <c:dLbl>
              <c:idx val="9"/>
              <c:layout>
                <c:manualLayout>
                  <c:x val="0.11826678288816829"/>
                  <c:y val="0.2141034780525056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D9F-4241-8C5D-FDE10592E0A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Feuil1!$G$7:$G$16</c:f>
              <c:strCache>
                <c:ptCount val="10"/>
                <c:pt idx="0">
                  <c:v>BABY</c:v>
                </c:pt>
                <c:pt idx="1">
                  <c:v>EVEIL </c:v>
                </c:pt>
                <c:pt idx="2">
                  <c:v>POUSSIN</c:v>
                </c:pt>
                <c:pt idx="3">
                  <c:v>BENJAMIN</c:v>
                </c:pt>
                <c:pt idx="4">
                  <c:v>MINIME</c:v>
                </c:pt>
                <c:pt idx="5">
                  <c:v>CADET</c:v>
                </c:pt>
                <c:pt idx="6">
                  <c:v>JUNIOR</c:v>
                </c:pt>
                <c:pt idx="7">
                  <c:v>ESPOIR</c:v>
                </c:pt>
                <c:pt idx="8">
                  <c:v>SENIOR</c:v>
                </c:pt>
                <c:pt idx="9">
                  <c:v>MASTER</c:v>
                </c:pt>
              </c:strCache>
            </c:strRef>
          </c:cat>
          <c:val>
            <c:numRef>
              <c:f>Feuil1!$H$7:$H$16</c:f>
              <c:numCache>
                <c:formatCode>General</c:formatCode>
                <c:ptCount val="10"/>
                <c:pt idx="0">
                  <c:v>0</c:v>
                </c:pt>
                <c:pt idx="1">
                  <c:v>10</c:v>
                </c:pt>
                <c:pt idx="2">
                  <c:v>9</c:v>
                </c:pt>
                <c:pt idx="3">
                  <c:v>10</c:v>
                </c:pt>
                <c:pt idx="4">
                  <c:v>0</c:v>
                </c:pt>
                <c:pt idx="5">
                  <c:v>6</c:v>
                </c:pt>
                <c:pt idx="6">
                  <c:v>4</c:v>
                </c:pt>
                <c:pt idx="7">
                  <c:v>5</c:v>
                </c:pt>
                <c:pt idx="8">
                  <c:v>11</c:v>
                </c:pt>
                <c:pt idx="9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7D9F-4241-8C5D-FDE10592E0A8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Licenciés</a:t>
            </a:r>
            <a:r>
              <a:rPr lang="en-US" baseline="0" dirty="0"/>
              <a:t> FFA</a:t>
            </a:r>
            <a:endParaRPr lang="en-US" dirty="0"/>
          </a:p>
        </c:rich>
      </c:tx>
      <c:layout>
        <c:manualLayout>
          <c:xMode val="edge"/>
          <c:yMode val="edge"/>
          <c:x val="0.45413272991179376"/>
          <c:y val="2.415094339622641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dLbls>
            <c:spPr>
              <a:solidFill>
                <a:schemeClr val="accent6">
                  <a:lumMod val="60000"/>
                  <a:lumOff val="4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Feuil1!$A$2:$A$9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 prev.</c:v>
                </c:pt>
              </c:strCache>
            </c:strRef>
          </c:cat>
          <c:val>
            <c:numRef>
              <c:f>Feuil1!$B$2:$B$9</c:f>
              <c:numCache>
                <c:formatCode>General</c:formatCode>
                <c:ptCount val="8"/>
                <c:pt idx="0">
                  <c:v>119</c:v>
                </c:pt>
                <c:pt idx="1">
                  <c:v>150</c:v>
                </c:pt>
                <c:pt idx="2">
                  <c:v>130</c:v>
                </c:pt>
                <c:pt idx="3">
                  <c:v>112</c:v>
                </c:pt>
                <c:pt idx="4">
                  <c:v>119</c:v>
                </c:pt>
                <c:pt idx="5">
                  <c:v>85</c:v>
                </c:pt>
                <c:pt idx="6">
                  <c:v>77</c:v>
                </c:pt>
                <c:pt idx="7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F9-4CA2-AAF1-D324CFBF1A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29632"/>
        <c:axId val="13831168"/>
      </c:barChart>
      <c:catAx>
        <c:axId val="13829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31168"/>
        <c:crosses val="autoZero"/>
        <c:auto val="1"/>
        <c:lblAlgn val="ctr"/>
        <c:lblOffset val="100"/>
        <c:noMultiLvlLbl val="0"/>
      </c:catAx>
      <c:valAx>
        <c:axId val="1383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29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dLbls>
            <c:spPr>
              <a:solidFill>
                <a:srgbClr val="00B0F0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Feuil1!$A$2:$A$7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Feuil1!$B$2:$B$7</c:f>
              <c:numCache>
                <c:formatCode>General</c:formatCode>
                <c:ptCount val="6"/>
                <c:pt idx="0">
                  <c:v>971</c:v>
                </c:pt>
                <c:pt idx="1">
                  <c:v>899</c:v>
                </c:pt>
                <c:pt idx="2">
                  <c:v>728</c:v>
                </c:pt>
                <c:pt idx="3">
                  <c:v>627</c:v>
                </c:pt>
                <c:pt idx="4">
                  <c:v>504</c:v>
                </c:pt>
                <c:pt idx="5">
                  <c:v>446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CB-44F0-A228-FE5511E9A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273664"/>
        <c:axId val="174275968"/>
      </c:lineChart>
      <c:catAx>
        <c:axId val="174273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275968"/>
        <c:crosses val="autoZero"/>
        <c:auto val="1"/>
        <c:lblAlgn val="ctr"/>
        <c:lblOffset val="100"/>
        <c:noMultiLvlLbl val="0"/>
      </c:catAx>
      <c:valAx>
        <c:axId val="174275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273664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4" y="2059012"/>
            <a:ext cx="12198843" cy="1937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317"/>
            <a:ext cx="1414670" cy="1414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  <a:noFill/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rgbClr val="FFFF00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rgbClr val="FFFF00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543"/>
            <a:ext cx="1183767" cy="1183767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rgbClr val="FFFF00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rgbClr val="FFFF00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rgbClr val="FFFF00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rgbClr val="FFFF00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rgbClr val="FFFF00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65759" y="2166365"/>
            <a:ext cx="11534320" cy="1053354"/>
          </a:xfrm>
        </p:spPr>
        <p:txBody>
          <a:bodyPr/>
          <a:lstStyle/>
          <a:p>
            <a:r>
              <a:rPr lang="fr-FR" dirty="0"/>
              <a:t>RAPPORT SPORTIF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65759" y="2936951"/>
            <a:ext cx="11534320" cy="1053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150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Saison 2018/2019</a:t>
            </a:r>
          </a:p>
        </p:txBody>
      </p:sp>
    </p:spTree>
    <p:extLst>
      <p:ext uri="{BB962C8B-B14F-4D97-AF65-F5344CB8AC3E}">
        <p14:creationId xmlns:p14="http://schemas.microsoft.com/office/powerpoint/2010/main" val="319293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Régionaux de cross (CHARTRES 27 janvier ) – TOP 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3 participants</a:t>
            </a:r>
          </a:p>
          <a:p>
            <a:r>
              <a:rPr lang="fr-FR" dirty="0"/>
              <a:t>Eléonore Pidance 7</a:t>
            </a:r>
            <a:r>
              <a:rPr lang="fr-FR" baseline="30000" dirty="0"/>
              <a:t>ème</a:t>
            </a:r>
            <a:r>
              <a:rPr lang="fr-FR" dirty="0"/>
              <a:t> CAF</a:t>
            </a:r>
          </a:p>
          <a:p>
            <a:r>
              <a:rPr lang="fr-FR" dirty="0"/>
              <a:t>Participation de Denis et Mathias FOURNY 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3F3463-494D-4FC2-A9F9-99D6866E0A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224" y="2011680"/>
            <a:ext cx="60960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0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Demi finale championnat de France (LA FERTE BERNARD 17 février) – TOP 20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380116" cy="4206240"/>
          </a:xfrm>
        </p:spPr>
        <p:txBody>
          <a:bodyPr/>
          <a:lstStyle/>
          <a:p>
            <a:r>
              <a:rPr lang="fr-FR" dirty="0"/>
              <a:t>3 </a:t>
            </a:r>
            <a:r>
              <a:rPr lang="fr-FR" dirty="0" err="1"/>
              <a:t>qualifiés,Eléonoe</a:t>
            </a:r>
            <a:r>
              <a:rPr lang="fr-FR" dirty="0"/>
              <a:t> Pidance (44</a:t>
            </a:r>
            <a:r>
              <a:rPr lang="fr-FR" baseline="30000" dirty="0"/>
              <a:t>ème</a:t>
            </a:r>
            <a:r>
              <a:rPr lang="fr-FR" dirty="0"/>
              <a:t>), Mathias </a:t>
            </a:r>
            <a:r>
              <a:rPr lang="fr-FR" dirty="0" err="1"/>
              <a:t>Fourny</a:t>
            </a:r>
            <a:r>
              <a:rPr lang="fr-FR" dirty="0"/>
              <a:t> (179</a:t>
            </a:r>
            <a:r>
              <a:rPr lang="fr-FR" baseline="30000" dirty="0"/>
              <a:t>ème</a:t>
            </a:r>
            <a:r>
              <a:rPr lang="fr-FR" dirty="0"/>
              <a:t>) et Denis </a:t>
            </a:r>
            <a:r>
              <a:rPr lang="fr-FR" dirty="0" err="1"/>
              <a:t>Fourny</a:t>
            </a:r>
            <a:r>
              <a:rPr lang="fr-FR" dirty="0"/>
              <a:t> (160 </a:t>
            </a:r>
            <a:r>
              <a:rPr lang="fr-FR" dirty="0" err="1"/>
              <a:t>ème</a:t>
            </a:r>
            <a:r>
              <a:rPr lang="fr-FR" dirty="0"/>
              <a:t>)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0285" y="1792936"/>
            <a:ext cx="1849865" cy="398526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4" y="1792935"/>
            <a:ext cx="3012325" cy="401643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784F4CA-6940-4DA0-8686-32D05F650B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144" y="3562213"/>
            <a:ext cx="4380116" cy="287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9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championnats </a:t>
            </a:r>
            <a:r>
              <a:rPr lang="fr-FR" dirty="0" err="1"/>
              <a:t>regionaux</a:t>
            </a:r>
            <a:r>
              <a:rPr lang="fr-FR" dirty="0"/>
              <a:t> en salle (22 </a:t>
            </a:r>
            <a:r>
              <a:rPr lang="fr-FR" dirty="0" err="1"/>
              <a:t>decembre</a:t>
            </a:r>
            <a:r>
              <a:rPr lang="fr-FR" dirty="0"/>
              <a:t> Orleans) – TOP 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4096" y="2011680"/>
            <a:ext cx="5226128" cy="4530788"/>
          </a:xfrm>
        </p:spPr>
        <p:txBody>
          <a:bodyPr>
            <a:normAutofit/>
          </a:bodyPr>
          <a:lstStyle/>
          <a:p>
            <a:r>
              <a:rPr lang="fr-FR" dirty="0"/>
              <a:t>La dernière compétition dans le « frigo »</a:t>
            </a:r>
          </a:p>
          <a:p>
            <a:r>
              <a:rPr lang="fr-FR" dirty="0"/>
              <a:t>Honneur à Maëlie PLANCHE benjamine première participation à des régionaux d’épreuves combinées : </a:t>
            </a:r>
            <a:r>
              <a:rPr lang="fr-FR" dirty="0" err="1"/>
              <a:t>tetrathlon</a:t>
            </a:r>
            <a:r>
              <a:rPr lang="fr-FR" dirty="0"/>
              <a:t> </a:t>
            </a:r>
          </a:p>
          <a:p>
            <a:r>
              <a:rPr lang="fr-FR" dirty="0"/>
              <a:t>969 points , 5</a:t>
            </a:r>
            <a:r>
              <a:rPr lang="fr-FR" baseline="30000" dirty="0"/>
              <a:t>ème</a:t>
            </a:r>
            <a:r>
              <a:rPr lang="fr-FR" dirty="0"/>
              <a:t>  benjamine </a:t>
            </a:r>
          </a:p>
          <a:p>
            <a:r>
              <a:rPr lang="fr-FR" dirty="0"/>
              <a:t>Une première courageuse !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A8F33E7-F4CD-4FBE-808C-933C79034D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651" y="1897380"/>
            <a:ext cx="3548253" cy="476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4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Departementaux</a:t>
            </a:r>
            <a:r>
              <a:rPr lang="fr-FR" dirty="0"/>
              <a:t> sur piste (25 et 26 mai à bourges) -podium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1972" y="2011680"/>
            <a:ext cx="5638252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u="sng" dirty="0" err="1"/>
              <a:t>Léah</a:t>
            </a:r>
            <a:r>
              <a:rPr lang="fr-FR" sz="1600" u="sng" dirty="0"/>
              <a:t> FOURNY (cadette) : championne départementale du poids, vice championne départementale du triathlon</a:t>
            </a:r>
          </a:p>
          <a:p>
            <a:pPr marL="0" indent="0">
              <a:buNone/>
            </a:pPr>
            <a:r>
              <a:rPr lang="fr-FR" sz="1600" u="sng" dirty="0"/>
              <a:t>Naïs OUAIRY (cadette) : Vice championne départementale du poids,3</a:t>
            </a:r>
            <a:r>
              <a:rPr lang="fr-FR" sz="1600" u="sng" baseline="30000" dirty="0"/>
              <a:t>ème</a:t>
            </a:r>
            <a:r>
              <a:rPr lang="fr-FR" sz="1600" u="sng" dirty="0"/>
              <a:t> du 100m</a:t>
            </a:r>
          </a:p>
          <a:p>
            <a:pPr marL="0" indent="0">
              <a:buNone/>
            </a:pPr>
            <a:r>
              <a:rPr lang="fr-FR" sz="1600" u="sng" dirty="0"/>
              <a:t>Mayline ANDRE (junior) : championne départementale du triple saut, du poids, du disque</a:t>
            </a:r>
          </a:p>
          <a:p>
            <a:pPr marL="0" indent="0">
              <a:buNone/>
            </a:pPr>
            <a:r>
              <a:rPr lang="fr-FR" sz="1600" u="sng" dirty="0"/>
              <a:t>Guillaume OUAIRY (benjamin) : 3</a:t>
            </a:r>
            <a:r>
              <a:rPr lang="fr-FR" sz="1600" u="sng" baseline="30000" dirty="0"/>
              <a:t>ème</a:t>
            </a:r>
            <a:r>
              <a:rPr lang="fr-FR" sz="1600" u="sng" dirty="0"/>
              <a:t> du triathlon </a:t>
            </a:r>
          </a:p>
          <a:p>
            <a:pPr marL="0" indent="0">
              <a:buNone/>
            </a:pPr>
            <a:r>
              <a:rPr lang="fr-FR" sz="1600" u="sng" dirty="0"/>
              <a:t>André-Raymond </a:t>
            </a:r>
            <a:r>
              <a:rPr lang="fr-FR" sz="1600" u="sng" dirty="0" err="1"/>
              <a:t>Socard</a:t>
            </a:r>
            <a:r>
              <a:rPr lang="fr-FR" sz="1600" u="sng" dirty="0"/>
              <a:t> </a:t>
            </a:r>
            <a:r>
              <a:rPr lang="fr-FR" sz="1600" u="sng" dirty="0">
                <a:sym typeface="Wingdings" panose="05000000000000000000" pitchFamily="2" charset="2"/>
              </a:rPr>
              <a:t>(cadet) : Vice champion départemental du poids, du 100m et champion départemental de la hauteur de la longueur</a:t>
            </a:r>
          </a:p>
          <a:p>
            <a:pPr marL="0" indent="0">
              <a:buNone/>
            </a:pPr>
            <a:r>
              <a:rPr lang="fr-FR" sz="1600" u="sng" dirty="0">
                <a:sym typeface="Wingdings" panose="05000000000000000000" pitchFamily="2" charset="2"/>
              </a:rPr>
              <a:t>Yannick LESAGE (senior) :  champion départemental du 100m, du 200m, de la hauteur, de la perche du triple saut et du javelot, vice champion départemental de la longueur</a:t>
            </a:r>
          </a:p>
          <a:p>
            <a:pPr marL="0" indent="0">
              <a:buNone/>
            </a:pPr>
            <a:endParaRPr lang="fr-FR" sz="1600" u="sng" dirty="0"/>
          </a:p>
          <a:p>
            <a:pPr marL="0" indent="0">
              <a:buNone/>
            </a:pPr>
            <a:endParaRPr lang="fr-FR" sz="1600" u="sng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CB56CD1-DA13-40F6-BD31-920515B79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sz="1600" u="sng" dirty="0"/>
              <a:t>Alexis LESAGE (espoir) : vice champion départemental du 110m haies du poids et du triple saut, champion départemental de la hauteur de la perche du javelot et du marteau</a:t>
            </a:r>
          </a:p>
          <a:p>
            <a:r>
              <a:rPr lang="fr-FR" sz="1600" u="sng" dirty="0"/>
              <a:t>Julien TOUZET (senior) : vice champion départemental du poids</a:t>
            </a:r>
          </a:p>
          <a:p>
            <a:r>
              <a:rPr lang="fr-FR" sz="1600" u="sng" dirty="0"/>
              <a:t>Julien GAUTHEY (master) : vice champion du cher du disque et du javelot</a:t>
            </a:r>
          </a:p>
          <a:p>
            <a:r>
              <a:rPr lang="fr-FR" sz="1600" u="sng" dirty="0"/>
              <a:t>Mathias FOURNY (espoir) : champion départemental du 800m et du 1500m</a:t>
            </a:r>
          </a:p>
          <a:p>
            <a:r>
              <a:rPr lang="fr-FR" sz="1600" u="sng" dirty="0"/>
              <a:t>Mattéo JASNY (cadet) : champion départemental du 800m</a:t>
            </a:r>
          </a:p>
          <a:p>
            <a:endParaRPr lang="fr-FR" sz="1600" u="sng" dirty="0"/>
          </a:p>
        </p:txBody>
      </p:sp>
    </p:spTree>
    <p:extLst>
      <p:ext uri="{BB962C8B-B14F-4D97-AF65-F5344CB8AC3E}">
        <p14:creationId xmlns:p14="http://schemas.microsoft.com/office/powerpoint/2010/main" val="363883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6A05295-E460-40BC-8E88-F4D47A641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7F8815-7892-4177-9F0D-8AEF0D8397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741876"/>
            <a:ext cx="5689599" cy="417617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44A7868-6E00-4923-B201-B3158EE33C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89600" cy="32004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6513E65-7DAC-48CB-9B31-6438FA35D8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618" y="2998232"/>
            <a:ext cx="2167761" cy="38537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3852536-DD81-46D2-AC66-896885ABBB2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9598" y="0"/>
            <a:ext cx="5689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37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REGIONAUX sur piste (8 et 9 juin à Blois /15 juin à BOURGES)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175714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Alexis Lesage vice champion régional à la hauteur junior,3</a:t>
            </a:r>
            <a:r>
              <a:rPr lang="fr-FR" baseline="30000" dirty="0"/>
              <a:t>ème</a:t>
            </a:r>
            <a:r>
              <a:rPr lang="fr-FR" dirty="0"/>
              <a:t> au javelot</a:t>
            </a:r>
          </a:p>
          <a:p>
            <a:pPr marL="0" indent="0">
              <a:buNone/>
            </a:pPr>
            <a:r>
              <a:rPr lang="fr-FR" u="sng" dirty="0"/>
              <a:t> </a:t>
            </a:r>
            <a:r>
              <a:rPr lang="fr-FR" dirty="0"/>
              <a:t>Yannick Lesage qualifié sur 100m senior,3</a:t>
            </a:r>
            <a:r>
              <a:rPr lang="fr-FR" baseline="30000" dirty="0"/>
              <a:t>ème</a:t>
            </a:r>
            <a:r>
              <a:rPr lang="fr-FR" dirty="0"/>
              <a:t> à la longueur, 11</a:t>
            </a:r>
            <a:r>
              <a:rPr lang="fr-FR" baseline="30000" dirty="0"/>
              <a:t>ème</a:t>
            </a:r>
            <a:r>
              <a:rPr lang="fr-FR" dirty="0"/>
              <a:t> au javelot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222771" y="1866900"/>
            <a:ext cx="4754880" cy="4206240"/>
          </a:xfrm>
        </p:spPr>
        <p:txBody>
          <a:bodyPr/>
          <a:lstStyle/>
          <a:p>
            <a:r>
              <a:rPr lang="fr-FR" dirty="0"/>
              <a:t>Guillaume OUAIRY 40</a:t>
            </a:r>
            <a:r>
              <a:rPr lang="fr-FR" baseline="30000" dirty="0"/>
              <a:t>ème</a:t>
            </a:r>
            <a:r>
              <a:rPr lang="fr-FR" dirty="0"/>
              <a:t> au triathlon avec un très bon 50m haies.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AE8B40-60DB-441E-B88C-E17BE32363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058" y="2846290"/>
            <a:ext cx="2064591" cy="36703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384A47-CAC6-4D9C-8139-36486FAB8A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6923" y="2651760"/>
            <a:ext cx="236601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4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CHALLENGE départemental JEUNES EA/PO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0323" y="2217420"/>
            <a:ext cx="5409127" cy="42062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13 </a:t>
            </a:r>
            <a:r>
              <a:rPr lang="fr-FR" dirty="0" err="1"/>
              <a:t>compéttions</a:t>
            </a:r>
            <a:r>
              <a:rPr lang="fr-FR" dirty="0"/>
              <a:t> : 4 cross, 4 compétitions en salle, 4 compétitions sur piste et le </a:t>
            </a:r>
            <a:r>
              <a:rPr lang="fr-FR" dirty="0" err="1"/>
              <a:t>décajeunes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19 compétiteurs (8PO, 11 EA; 13 garçons et 6 filles) pour 105 participations (2017/2018 : 18 compétiteurs pour 127 participations au global)</a:t>
            </a:r>
          </a:p>
          <a:p>
            <a:pPr marL="0" indent="0">
              <a:buNone/>
            </a:pPr>
            <a:r>
              <a:rPr lang="fr-FR" dirty="0"/>
              <a:t>En moyenne 9 compétiteurs du SAMBA par compétition, en retraitant le </a:t>
            </a:r>
            <a:r>
              <a:rPr lang="fr-FR" dirty="0" err="1"/>
              <a:t>décajeunes</a:t>
            </a:r>
            <a:r>
              <a:rPr lang="fr-FR" dirty="0"/>
              <a:t> il y a un intérêt assez homogène pour chaque saison (avec un pic sur la salle avec une grosse mobilisation de nos athlètes lors de la compétition à Saint Amand)</a:t>
            </a:r>
          </a:p>
          <a:p>
            <a:pPr marL="0" indent="0">
              <a:buNone/>
            </a:pPr>
            <a:r>
              <a:rPr lang="fr-FR" dirty="0"/>
              <a:t>1 athlète a remporté le challenge départemental (5 en 2017/2018)  il a effectué 11 compétitions </a:t>
            </a:r>
          </a:p>
          <a:p>
            <a:pPr marL="0" indent="0">
              <a:buNone/>
            </a:pPr>
            <a:r>
              <a:rPr lang="fr-FR" dirty="0"/>
              <a:t>19jeunes EA/PO sur la saison 2018/2019 soit 100% d’athlètes compétiteurs (75% sur la saison 2017/2018)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61240519"/>
              </p:ext>
            </p:extLst>
          </p:nvPr>
        </p:nvGraphicFramePr>
        <p:xfrm>
          <a:off x="5602309" y="2011363"/>
          <a:ext cx="6323530" cy="933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89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657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ATHLETE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CROSS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STADE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57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LOISEAU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15041D1F-C687-4BA0-821C-2FB314663B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839" y="3547533"/>
            <a:ext cx="3048000" cy="196291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A9DD484-198C-4C03-8869-DA5E246C7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70984" y="3081867"/>
            <a:ext cx="306493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/>
          <a:lstStyle/>
          <a:p>
            <a:r>
              <a:rPr lang="fr-FR" dirty="0"/>
              <a:t>CHALLENGE départemental JEUNES EA/PO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30B4D27-3B8B-460A-8F86-6CCE49D522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92936"/>
            <a:ext cx="3950970" cy="29632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2E5C973-7E4A-4374-BE25-AC218A6C6F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970" y="1635774"/>
            <a:ext cx="5547360" cy="31203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20B27D6-9EC7-42BC-B7D3-5B1D7A93A1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3975" y="4400549"/>
            <a:ext cx="4434840" cy="248474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781A381-FF1C-4865-9869-86EC70D6F8A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8330" y="1635774"/>
            <a:ext cx="1747111" cy="31203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0AF3F8-591B-43AB-B758-03AC8909002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3185" y="4400548"/>
            <a:ext cx="6115605" cy="235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7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Championnats de France de trail (11 août 2019 MERIBEL)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326776" cy="4206240"/>
          </a:xfrm>
        </p:spPr>
        <p:txBody>
          <a:bodyPr>
            <a:normAutofit/>
          </a:bodyPr>
          <a:lstStyle/>
          <a:p>
            <a:r>
              <a:rPr lang="fr-FR" dirty="0"/>
              <a:t>5 participants  sur le 25km</a:t>
            </a:r>
          </a:p>
          <a:p>
            <a:r>
              <a:rPr lang="fr-FR" dirty="0"/>
              <a:t>Fabrice Rousseau, 4h04, 224</a:t>
            </a:r>
            <a:r>
              <a:rPr lang="fr-FR" baseline="30000" dirty="0"/>
              <a:t>ème</a:t>
            </a:r>
            <a:r>
              <a:rPr lang="fr-FR" dirty="0"/>
              <a:t> </a:t>
            </a:r>
          </a:p>
          <a:p>
            <a:r>
              <a:rPr lang="fr-FR" dirty="0"/>
              <a:t>Frédéric Bisutti,5h07 350</a:t>
            </a:r>
            <a:r>
              <a:rPr lang="fr-FR" baseline="30000" dirty="0"/>
              <a:t>ème</a:t>
            </a:r>
            <a:r>
              <a:rPr lang="fr-FR" dirty="0"/>
              <a:t> </a:t>
            </a:r>
          </a:p>
          <a:p>
            <a:r>
              <a:rPr lang="fr-FR" dirty="0"/>
              <a:t>Florent </a:t>
            </a:r>
            <a:r>
              <a:rPr lang="fr-FR" dirty="0" err="1"/>
              <a:t>Chabbert</a:t>
            </a:r>
            <a:r>
              <a:rPr lang="fr-FR" dirty="0"/>
              <a:t>, 5h22 374</a:t>
            </a:r>
            <a:r>
              <a:rPr lang="fr-FR" baseline="30000" dirty="0"/>
              <a:t>ème</a:t>
            </a:r>
            <a:r>
              <a:rPr lang="fr-FR" dirty="0"/>
              <a:t> </a:t>
            </a:r>
          </a:p>
          <a:p>
            <a:r>
              <a:rPr lang="fr-FR" dirty="0" err="1"/>
              <a:t>Yvone</a:t>
            </a:r>
            <a:r>
              <a:rPr lang="fr-FR" dirty="0"/>
              <a:t> Rousseau,5h59 410</a:t>
            </a:r>
            <a:r>
              <a:rPr lang="fr-FR" baseline="30000" dirty="0"/>
              <a:t>ème</a:t>
            </a:r>
            <a:r>
              <a:rPr lang="fr-FR" dirty="0"/>
              <a:t> </a:t>
            </a:r>
          </a:p>
          <a:p>
            <a:r>
              <a:rPr lang="fr-FR" dirty="0"/>
              <a:t>David Nicole, 6h18 1 422</a:t>
            </a:r>
            <a:r>
              <a:rPr lang="fr-FR" baseline="30000" dirty="0"/>
              <a:t>ème</a:t>
            </a:r>
            <a:r>
              <a:rPr lang="fr-FR" dirty="0"/>
              <a:t> </a:t>
            </a:r>
          </a:p>
          <a:p>
            <a:r>
              <a:rPr lang="fr-FR" dirty="0"/>
              <a:t>+ Maxime Rousseau sur la course du 2,5km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77DAC5C-96BB-40B1-A1B3-79D2016696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307" y="2016767"/>
            <a:ext cx="6065817" cy="4043878"/>
          </a:xfrm>
        </p:spPr>
      </p:pic>
    </p:spTree>
    <p:extLst>
      <p:ext uri="{BB962C8B-B14F-4D97-AF65-F5344CB8AC3E}">
        <p14:creationId xmlns:p14="http://schemas.microsoft.com/office/powerpoint/2010/main" val="128050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autres athlètes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10145828" cy="4206240"/>
          </a:xfrm>
        </p:spPr>
        <p:txBody>
          <a:bodyPr>
            <a:normAutofit/>
          </a:bodyPr>
          <a:lstStyle/>
          <a:p>
            <a:r>
              <a:rPr lang="fr-FR" sz="2800" dirty="0"/>
              <a:t>Bien sur avec les 77 licenciés de la saison dernière il y a d’autres nombreux athlètes qui se sont distingués et il est important de rendre hommage à chaque athlète du club lors de cette saison 2018/2019 .</a:t>
            </a:r>
          </a:p>
          <a:p>
            <a:endParaRPr lang="fr-FR" sz="2800" dirty="0"/>
          </a:p>
          <a:p>
            <a:r>
              <a:rPr lang="fr-FR" sz="2800" dirty="0"/>
              <a:t>Félicitations à tous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3D8EC3D-98C1-4004-9385-B6B034D37C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320" y="3348990"/>
            <a:ext cx="4678680" cy="350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4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rapport sportif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4800" dirty="0"/>
              <a:t>Les effectifs 2018/2019</a:t>
            </a:r>
          </a:p>
          <a:p>
            <a:r>
              <a:rPr lang="fr-FR" sz="4800" dirty="0"/>
              <a:t>Les athlètes avec un titre et/ou un podium régional interrégional</a:t>
            </a:r>
          </a:p>
          <a:p>
            <a:r>
              <a:rPr lang="fr-FR" sz="4800" dirty="0"/>
              <a:t>Les évènements sportifs de la saison 2018/2019</a:t>
            </a:r>
          </a:p>
          <a:p>
            <a:r>
              <a:rPr lang="fr-FR" sz="4800" dirty="0"/>
              <a:t>Le classement du club</a:t>
            </a:r>
          </a:p>
          <a:p>
            <a:r>
              <a:rPr lang="fr-FR" sz="4800" dirty="0"/>
              <a:t>Les extraterrestres</a:t>
            </a:r>
          </a:p>
        </p:txBody>
      </p:sp>
    </p:spTree>
    <p:extLst>
      <p:ext uri="{BB962C8B-B14F-4D97-AF65-F5344CB8AC3E}">
        <p14:creationId xmlns:p14="http://schemas.microsoft.com/office/powerpoint/2010/main" val="115377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Les Évènements sportifs</a:t>
            </a:r>
          </a:p>
        </p:txBody>
      </p:sp>
    </p:spTree>
    <p:extLst>
      <p:ext uri="{BB962C8B-B14F-4D97-AF65-F5344CB8AC3E}">
        <p14:creationId xmlns:p14="http://schemas.microsoft.com/office/powerpoint/2010/main" val="243896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compétitions jeunes </a:t>
            </a:r>
            <a:br>
              <a:rPr lang="fr-FR" dirty="0"/>
            </a:br>
            <a:r>
              <a:rPr lang="fr-FR" dirty="0"/>
              <a:t>: 2 </a:t>
            </a:r>
            <a:r>
              <a:rPr lang="fr-FR" dirty="0" err="1"/>
              <a:t>marS</a:t>
            </a:r>
            <a:r>
              <a:rPr lang="fr-FR" dirty="0"/>
              <a:t> et 1</a:t>
            </a:r>
            <a:r>
              <a:rPr lang="fr-FR" baseline="30000" dirty="0"/>
              <a:t>er</a:t>
            </a:r>
            <a:r>
              <a:rPr lang="fr-FR" dirty="0"/>
              <a:t> juin 2019 135 athlètes accueillis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74864" y="1836516"/>
            <a:ext cx="10270376" cy="3691697"/>
          </a:xfrm>
        </p:spPr>
        <p:txBody>
          <a:bodyPr>
            <a:normAutofit/>
          </a:bodyPr>
          <a:lstStyle/>
          <a:p>
            <a:r>
              <a:rPr lang="fr-FR" sz="2000" dirty="0"/>
              <a:t>Une belle mobilisation (athlètes, officiels mais aussi parents)</a:t>
            </a:r>
          </a:p>
          <a:p>
            <a:r>
              <a:rPr lang="fr-FR" sz="2000" dirty="0"/>
              <a:t>88 athlètes pour le 2 mars (compétition en salle dans un gymnase homologué FFA)</a:t>
            </a:r>
          </a:p>
          <a:p>
            <a:r>
              <a:rPr lang="fr-FR" sz="2000" dirty="0"/>
              <a:t>47 athlètes pour le 1er juin (compétition sur piste)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2F614E-5619-4DD7-B9CB-CA136A399C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6530" y="3188969"/>
            <a:ext cx="4792980" cy="359473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FA82F42-46B4-4235-9C2E-2B2E69FAB4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" y="3263265"/>
            <a:ext cx="6126480" cy="344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4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02918" y="284176"/>
            <a:ext cx="10697533" cy="1508760"/>
          </a:xfrm>
        </p:spPr>
        <p:txBody>
          <a:bodyPr/>
          <a:lstStyle/>
          <a:p>
            <a:r>
              <a:rPr lang="fr-FR" dirty="0"/>
              <a:t>LE stage de printemps 2019 (CANTAL)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3243943"/>
            <a:ext cx="3048000" cy="1654628"/>
          </a:xfrm>
        </p:spPr>
        <p:txBody>
          <a:bodyPr>
            <a:normAutofit/>
          </a:bodyPr>
          <a:lstStyle/>
          <a:p>
            <a:r>
              <a:rPr lang="fr-FR" dirty="0"/>
              <a:t>Directeurs de stage : Christel MALIN et Julien GAUTHEY </a:t>
            </a:r>
          </a:p>
          <a:p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03710" y="1954044"/>
            <a:ext cx="3593079" cy="966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Une huitième édition</a:t>
            </a:r>
          </a:p>
          <a:p>
            <a:r>
              <a:rPr lang="fr-FR" dirty="0"/>
              <a:t>25 participants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-131422" y="5164184"/>
            <a:ext cx="3943568" cy="1070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 entraînements,2 activités (tyrolienne et piscine),2 nuits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E31C574-1EFF-46BF-A12A-16D1BD16B2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2740" y="1808781"/>
            <a:ext cx="4543283" cy="26244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EA54EFE-0B57-4B8A-8504-ED5199FD84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6022" y="1792936"/>
            <a:ext cx="4722091" cy="265617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E0AD1EA-B8E6-40A1-8D9C-BFB182A327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466" y="4220661"/>
            <a:ext cx="3547110" cy="26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2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interclubs 2019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2308" y="2219814"/>
            <a:ext cx="47548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/>
          </a:p>
          <a:p>
            <a:r>
              <a:rPr lang="fr-FR" sz="2800" dirty="0"/>
              <a:t>Forfait pour le premier tour et le second tour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EC4A103-DE43-46D9-8BA7-9D82D8B09E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63324"/>
            <a:ext cx="5312338" cy="354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Trail tour National –TRAIL COURT PAR EQUIPE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DDB187-69F6-4F73-939B-393D34196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3961" y="2230424"/>
            <a:ext cx="4754880" cy="4206240"/>
          </a:xfrm>
        </p:spPr>
        <p:txBody>
          <a:bodyPr/>
          <a:lstStyle/>
          <a:p>
            <a:r>
              <a:rPr lang="fr-FR" dirty="0"/>
              <a:t>15</a:t>
            </a:r>
            <a:r>
              <a:rPr lang="fr-FR" baseline="30000" dirty="0"/>
              <a:t>ème</a:t>
            </a:r>
            <a:r>
              <a:rPr lang="fr-FR" dirty="0"/>
              <a:t> équipe Française ! 1</a:t>
            </a:r>
            <a:r>
              <a:rPr lang="fr-FR" baseline="30000" dirty="0"/>
              <a:t>ère</a:t>
            </a:r>
            <a:r>
              <a:rPr lang="fr-FR" dirty="0"/>
              <a:t> de la région Centre</a:t>
            </a:r>
          </a:p>
          <a:p>
            <a:r>
              <a:rPr lang="fr-FR" dirty="0"/>
              <a:t>165 équipes engagées</a:t>
            </a:r>
          </a:p>
          <a:p>
            <a:r>
              <a:rPr lang="fr-FR" dirty="0"/>
              <a:t>Bravo à la team et au coach !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A3ADB1-5770-4E7E-BA5D-0FD197BECD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218" y="1946248"/>
            <a:ext cx="3470682" cy="462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0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CLASSEMENT DU CLUB</a:t>
            </a:r>
          </a:p>
        </p:txBody>
      </p:sp>
    </p:spTree>
    <p:extLst>
      <p:ext uri="{BB962C8B-B14F-4D97-AF65-F5344CB8AC3E}">
        <p14:creationId xmlns:p14="http://schemas.microsoft.com/office/powerpoint/2010/main" val="80778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classement – 446 points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3" y="2011680"/>
            <a:ext cx="9781656" cy="4206240"/>
          </a:xfrm>
        </p:spPr>
        <p:txBody>
          <a:bodyPr>
            <a:normAutofit/>
          </a:bodyPr>
          <a:lstStyle/>
          <a:p>
            <a:r>
              <a:rPr lang="fr-FR" sz="2800" dirty="0"/>
              <a:t>45</a:t>
            </a:r>
            <a:r>
              <a:rPr lang="fr-FR" sz="2800" baseline="30000" dirty="0"/>
              <a:t>ème</a:t>
            </a:r>
            <a:r>
              <a:rPr lang="fr-FR" sz="2800" dirty="0"/>
              <a:t> (42</a:t>
            </a:r>
            <a:r>
              <a:rPr lang="fr-FR" sz="2800" baseline="30000" dirty="0"/>
              <a:t>ème</a:t>
            </a:r>
            <a:r>
              <a:rPr lang="fr-FR" sz="2800" dirty="0"/>
              <a:t> la saison dernière)</a:t>
            </a:r>
          </a:p>
          <a:p>
            <a:r>
              <a:rPr lang="fr-FR" sz="2800" dirty="0"/>
              <a:t>5</a:t>
            </a:r>
            <a:r>
              <a:rPr lang="fr-FR" sz="2800" baseline="30000" dirty="0"/>
              <a:t>ème</a:t>
            </a:r>
            <a:r>
              <a:rPr lang="fr-FR" sz="2800" dirty="0"/>
              <a:t> club du cher (2766 pts USB,, 1373 pts Avord/Aubigny , 1134 pts ACB, 1125 pts VVF et 442 pts Sancerre)</a:t>
            </a:r>
          </a:p>
          <a:p>
            <a:r>
              <a:rPr lang="fr-FR" sz="2800" dirty="0"/>
              <a:t>504 points (54 licenciés classés sur 77 licenciés FFA)  </a:t>
            </a:r>
          </a:p>
        </p:txBody>
      </p:sp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511036899"/>
              </p:ext>
            </p:extLst>
          </p:nvPr>
        </p:nvGraphicFramePr>
        <p:xfrm>
          <a:off x="1864360" y="4091940"/>
          <a:ext cx="8128000" cy="2320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92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Les EXTRATERRESTRES</a:t>
            </a:r>
          </a:p>
        </p:txBody>
      </p:sp>
    </p:spTree>
    <p:extLst>
      <p:ext uri="{BB962C8B-B14F-4D97-AF65-F5344CB8AC3E}">
        <p14:creationId xmlns:p14="http://schemas.microsoft.com/office/powerpoint/2010/main" val="36301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TRAIL : THE DISCIPLINE DU CLUB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30390" y="2011679"/>
            <a:ext cx="5656809" cy="4362993"/>
          </a:xfrm>
        </p:spPr>
        <p:txBody>
          <a:bodyPr>
            <a:normAutofit fontScale="85000" lnSpcReduction="20000"/>
          </a:bodyPr>
          <a:lstStyle/>
          <a:p>
            <a:r>
              <a:rPr lang="fr-FR" sz="2800" dirty="0"/>
              <a:t>Une discipline majeure du SAMBA</a:t>
            </a:r>
          </a:p>
          <a:p>
            <a:r>
              <a:rPr lang="fr-FR" sz="2800" dirty="0"/>
              <a:t>De très bons résultats, un classement national</a:t>
            </a:r>
          </a:p>
          <a:p>
            <a:r>
              <a:rPr lang="fr-FR" sz="2800" dirty="0"/>
              <a:t>L’individuel/le collectif/les valeurs : il y a tout dans le </a:t>
            </a:r>
            <a:r>
              <a:rPr lang="fr-FR" sz="2800" dirty="0" err="1"/>
              <a:t>trail</a:t>
            </a:r>
            <a:r>
              <a:rPr lang="fr-FR" sz="2800" dirty="0"/>
              <a:t> </a:t>
            </a:r>
          </a:p>
          <a:p>
            <a:r>
              <a:rPr lang="fr-FR" sz="2800" dirty="0"/>
              <a:t>Bourges/Avord/Millau/</a:t>
            </a:r>
            <a:r>
              <a:rPr lang="fr-FR" sz="2800" dirty="0" err="1"/>
              <a:t>Gueret</a:t>
            </a:r>
            <a:r>
              <a:rPr lang="fr-FR" sz="2800" dirty="0"/>
              <a:t>/Montanay/Rouffach/Saint </a:t>
            </a:r>
            <a:r>
              <a:rPr lang="fr-FR" sz="2800" dirty="0" err="1"/>
              <a:t>Outrille</a:t>
            </a:r>
            <a:r>
              <a:rPr lang="fr-FR" sz="2800" dirty="0"/>
              <a:t>/Pitres/Tulle/Lignières/</a:t>
            </a:r>
            <a:r>
              <a:rPr lang="fr-FR" sz="2800" dirty="0" err="1"/>
              <a:t>Desaignes</a:t>
            </a:r>
            <a:r>
              <a:rPr lang="fr-FR" sz="2800" dirty="0"/>
              <a:t>/Saint </a:t>
            </a:r>
            <a:r>
              <a:rPr lang="fr-FR" sz="2800" dirty="0" err="1"/>
              <a:t>Agreve</a:t>
            </a:r>
            <a:r>
              <a:rPr lang="fr-FR" sz="2800" dirty="0"/>
              <a:t>/Salers/</a:t>
            </a:r>
            <a:r>
              <a:rPr lang="fr-FR" sz="2800" dirty="0" err="1"/>
              <a:t>Menetou</a:t>
            </a:r>
            <a:r>
              <a:rPr lang="fr-FR" sz="2800" dirty="0"/>
              <a:t> Salon/Sidiailles/Ambazac/Sancerre/Nasbinals/</a:t>
            </a:r>
            <a:r>
              <a:rPr lang="fr-FR" sz="2800" dirty="0" err="1"/>
              <a:t>Verbiers</a:t>
            </a:r>
            <a:r>
              <a:rPr lang="fr-FR" sz="2800" dirty="0"/>
              <a:t>/Confolens/Embrun/</a:t>
            </a:r>
            <a:r>
              <a:rPr lang="fr-FR" sz="2800" dirty="0" err="1"/>
              <a:t>Meribel</a:t>
            </a:r>
            <a:endParaRPr lang="fr-FR" sz="2800" dirty="0"/>
          </a:p>
          <a:p>
            <a:r>
              <a:rPr lang="fr-FR" b="1" dirty="0"/>
              <a:t>Plus de 65 performances enregistrant un temps de course de plus de 2 heures !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2234E76F-4835-4589-AB4B-F20C79BCBA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682" y="1792936"/>
            <a:ext cx="3329358" cy="4994038"/>
          </a:xfrm>
        </p:spPr>
      </p:pic>
    </p:spTree>
    <p:extLst>
      <p:ext uri="{BB962C8B-B14F-4D97-AF65-F5344CB8AC3E}">
        <p14:creationId xmlns:p14="http://schemas.microsoft.com/office/powerpoint/2010/main" val="333120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SAMBA MEME SUR DES EPREUVES ATYPIQUES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2011679"/>
            <a:ext cx="427863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2 équipes du SAMBA ont participé au premier Run &amp; Kart à QUINSSAINES (03) </a:t>
            </a:r>
          </a:p>
          <a:p>
            <a:pPr marL="0" indent="0">
              <a:buNone/>
            </a:pPr>
            <a:r>
              <a:rPr lang="fr-FR" dirty="0"/>
              <a:t>Team les gars lactiques : Mattéo Théo et Victor</a:t>
            </a:r>
          </a:p>
          <a:p>
            <a:pPr marL="0" indent="0">
              <a:buNone/>
            </a:pPr>
            <a:r>
              <a:rPr lang="fr-FR" dirty="0"/>
              <a:t>Les JMJ : </a:t>
            </a:r>
            <a:r>
              <a:rPr lang="fr-FR" dirty="0" err="1"/>
              <a:t>Gotgot</a:t>
            </a:r>
            <a:r>
              <a:rPr lang="fr-FR" dirty="0"/>
              <a:t> Momo et </a:t>
            </a:r>
            <a:r>
              <a:rPr lang="fr-FR" dirty="0" err="1"/>
              <a:t>Toutouz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BBCF3E6B-64E1-458C-9BB4-E0C75E807B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788" y="2331839"/>
            <a:ext cx="4754562" cy="3565921"/>
          </a:xfr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294A550-7705-4283-8837-85A4B47488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8630" y="2161844"/>
            <a:ext cx="3308985" cy="441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6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Les EFFECTIFS</a:t>
            </a:r>
          </a:p>
        </p:txBody>
      </p:sp>
    </p:spTree>
    <p:extLst>
      <p:ext uri="{BB962C8B-B14F-4D97-AF65-F5344CB8AC3E}">
        <p14:creationId xmlns:p14="http://schemas.microsoft.com/office/powerpoint/2010/main" val="19938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6469B-2303-4E91-8FD9-C50AEA4E1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 SAMBA toujours très actif en local pour tester de nouvelles avent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C6E9D35-50B2-4503-A027-CD24D6AB72F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032" y="1920360"/>
            <a:ext cx="6430327" cy="4822745"/>
          </a:xfrm>
        </p:spPr>
      </p:pic>
    </p:spTree>
    <p:extLst>
      <p:ext uri="{BB962C8B-B14F-4D97-AF65-F5344CB8AC3E}">
        <p14:creationId xmlns:p14="http://schemas.microsoft.com/office/powerpoint/2010/main" val="286818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LeS</a:t>
            </a:r>
            <a:r>
              <a:rPr lang="fr-FR" dirty="0"/>
              <a:t> MARATHONS MAN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2308" y="2219814"/>
            <a:ext cx="4754880" cy="4206240"/>
          </a:xfrm>
        </p:spPr>
        <p:txBody>
          <a:bodyPr>
            <a:normAutofit/>
          </a:bodyPr>
          <a:lstStyle/>
          <a:p>
            <a:r>
              <a:rPr lang="fr-FR" sz="2800" dirty="0"/>
              <a:t>Le 14 avril 2019 à Paris :</a:t>
            </a:r>
          </a:p>
          <a:p>
            <a:pPr lvl="1"/>
            <a:r>
              <a:rPr lang="fr-FR" sz="2600" dirty="0"/>
              <a:t>Stève LE BERRE 3h36</a:t>
            </a:r>
          </a:p>
          <a:p>
            <a:pPr lvl="1"/>
            <a:r>
              <a:rPr lang="fr-FR" sz="2600" dirty="0"/>
              <a:t>Florent CHABBERT 3h58</a:t>
            </a:r>
          </a:p>
          <a:p>
            <a:pPr lvl="1"/>
            <a:r>
              <a:rPr lang="fr-FR" sz="2600" dirty="0"/>
              <a:t>Julien JOURDAINE 4h32</a:t>
            </a:r>
          </a:p>
          <a:p>
            <a:r>
              <a:rPr lang="fr-FR" sz="2800" dirty="0"/>
              <a:t> Le 17 novembre 2018 à Villefranche :</a:t>
            </a:r>
          </a:p>
          <a:p>
            <a:pPr lvl="1"/>
            <a:r>
              <a:rPr lang="fr-FR" sz="2600" dirty="0"/>
              <a:t>Patrick DUMONTET 3h18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19C4FBA-0305-4784-9482-0D629E67C8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848" y="1887565"/>
            <a:ext cx="3678421" cy="487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X MEN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2308" y="2219814"/>
            <a:ext cx="4481924" cy="4206240"/>
          </a:xfrm>
        </p:spPr>
        <p:txBody>
          <a:bodyPr>
            <a:normAutofit/>
          </a:bodyPr>
          <a:lstStyle/>
          <a:p>
            <a:r>
              <a:rPr lang="fr-FR" sz="2800" dirty="0"/>
              <a:t>X alpine : Le grand trail des Alpes suisses 111km avec 8400m D+</a:t>
            </a:r>
          </a:p>
          <a:p>
            <a:r>
              <a:rPr lang="fr-FR" sz="2800" dirty="0"/>
              <a:t>31h05 de course pour Fabrice ROUSSEAU</a:t>
            </a:r>
          </a:p>
          <a:p>
            <a:endParaRPr lang="fr-FR" sz="2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C40DEC-B2B0-40F1-8643-29CF81B96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232" y="1790402"/>
            <a:ext cx="7205460" cy="506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2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Les ICOSATHLETES aux </a:t>
            </a:r>
            <a:r>
              <a:rPr lang="fr-FR" dirty="0" err="1"/>
              <a:t>mondiauX</a:t>
            </a:r>
            <a:r>
              <a:rPr lang="fr-FR" dirty="0"/>
              <a:t>  AMATEURS : AUCUN sur 2019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2308" y="2219814"/>
            <a:ext cx="4754880" cy="4206240"/>
          </a:xfrm>
        </p:spPr>
        <p:txBody>
          <a:bodyPr>
            <a:normAutofit/>
          </a:bodyPr>
          <a:lstStyle/>
          <a:p>
            <a:r>
              <a:rPr lang="fr-FR" sz="2800" dirty="0"/>
              <a:t>20 épreuves, plus fort plus dur plus long que le décathlon : une discipline ultra</a:t>
            </a:r>
          </a:p>
          <a:p>
            <a:r>
              <a:rPr lang="fr-FR" sz="2800" dirty="0"/>
              <a:t>D’autres athlètes pour l’avenir ?</a:t>
            </a:r>
          </a:p>
          <a:p>
            <a:pPr marL="0" indent="0">
              <a:buNone/>
            </a:pPr>
            <a:endParaRPr lang="fr-FR" sz="2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A6EB690-8C33-44BB-8730-CA663B4E4B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620" y="1882219"/>
            <a:ext cx="3478195" cy="488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9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" y="2177794"/>
            <a:ext cx="9806940" cy="1739347"/>
          </a:xfrm>
        </p:spPr>
        <p:txBody>
          <a:bodyPr/>
          <a:lstStyle/>
          <a:p>
            <a:pPr algn="l"/>
            <a:r>
              <a:rPr lang="fr-FR" dirty="0"/>
              <a:t>Enfin merci Président!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50B5AA-07EE-47FE-A7F0-C9C11AEDA3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7320" y="1000504"/>
            <a:ext cx="3154680" cy="469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3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9736976" cy="4206240"/>
          </a:xfrm>
        </p:spPr>
        <p:txBody>
          <a:bodyPr/>
          <a:lstStyle/>
          <a:p>
            <a:r>
              <a:rPr lang="fr-FR" dirty="0"/>
              <a:t>Plusieurs remarques :</a:t>
            </a:r>
          </a:p>
          <a:p>
            <a:pPr lvl="1"/>
            <a:r>
              <a:rPr lang="fr-FR" dirty="0"/>
              <a:t>Moins de moyens, moins d’accompagnement, moins de motivation, moins de bénévoles, moins d’athlètes</a:t>
            </a:r>
          </a:p>
          <a:p>
            <a:pPr lvl="1"/>
            <a:r>
              <a:rPr lang="fr-FR" dirty="0"/>
              <a:t>Moins de moyens, trouver des moyens, moins de temps à consacrer à notre mission principale la pratique de l’athlétisme</a:t>
            </a:r>
          </a:p>
          <a:p>
            <a:pPr lvl="1"/>
            <a:r>
              <a:rPr lang="fr-FR" dirty="0"/>
              <a:t>Des athlètes Saint-Amandois ou aux alentours se licenciant dans des clubs extérieurs ; un phénomène pas si anodin à l’heure des débats sur la ruralité</a:t>
            </a:r>
          </a:p>
          <a:p>
            <a:pPr lvl="1"/>
            <a:r>
              <a:rPr lang="fr-FR" u="sng" dirty="0"/>
              <a:t> Mais de gros motifs de satisfaction avec l’équipe de trail et des jeunes motivés tant aux entraînements qu’aux compétitions ou lors des organisations internes</a:t>
            </a:r>
          </a:p>
        </p:txBody>
      </p:sp>
    </p:spTree>
    <p:extLst>
      <p:ext uri="{BB962C8B-B14F-4D97-AF65-F5344CB8AC3E}">
        <p14:creationId xmlns:p14="http://schemas.microsoft.com/office/powerpoint/2010/main" val="247129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 global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sz="3200" dirty="0"/>
              <a:t>77 licenciés sur la saison 2018/2019 (Saint Amand Montrond et Dun sur Auron 85 en 2017/2018)</a:t>
            </a:r>
          </a:p>
          <a:p>
            <a:r>
              <a:rPr lang="fr-FR" sz="3200" dirty="0"/>
              <a:t>585 performances (912 performances en 2017/2018)</a:t>
            </a:r>
          </a:p>
          <a:p>
            <a:r>
              <a:rPr lang="fr-FR" sz="3200" dirty="0"/>
              <a:t>69 compétitions dans 49 villes (très semblable à 2017/2018)</a:t>
            </a:r>
          </a:p>
          <a:p>
            <a:r>
              <a:rPr lang="fr-FR" sz="3200" dirty="0"/>
              <a:t>407 performances dans 12 villes du Cher</a:t>
            </a:r>
          </a:p>
          <a:p>
            <a:r>
              <a:rPr lang="fr-FR" sz="3200" dirty="0"/>
              <a:t>178 performances à l’extérieur du département dans 37 villes (=déplacements, diffusion de l’identité saint </a:t>
            </a:r>
            <a:r>
              <a:rPr lang="fr-FR" sz="3200" dirty="0" err="1"/>
              <a:t>amandoise</a:t>
            </a:r>
            <a:r>
              <a:rPr lang="fr-FR" sz="3200" dirty="0"/>
              <a:t>, niveau)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64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KM…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9 862KM si une personne aurait souhaité assister à chaque compétition de nos athlètes</a:t>
            </a:r>
          </a:p>
          <a:p>
            <a:r>
              <a:rPr lang="fr-FR" sz="4400" dirty="0"/>
              <a:t>40 540KM si on additionne chaque trajet des athlètes</a:t>
            </a:r>
          </a:p>
        </p:txBody>
      </p:sp>
    </p:spTree>
    <p:extLst>
      <p:ext uri="{BB962C8B-B14F-4D97-AF65-F5344CB8AC3E}">
        <p14:creationId xmlns:p14="http://schemas.microsoft.com/office/powerpoint/2010/main" val="166029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 catégorie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8422783" y="2011680"/>
            <a:ext cx="2564216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8422783" y="2011680"/>
            <a:ext cx="3609197" cy="46863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dirty="0"/>
              <a:t>*+50% de jeunes dans le club (BA à JU) (60% l’année dernière)</a:t>
            </a:r>
          </a:p>
          <a:p>
            <a:pPr marL="0" indent="0">
              <a:buNone/>
            </a:pPr>
            <a:r>
              <a:rPr lang="fr-FR" sz="4800" dirty="0"/>
              <a:t>*24% sont des jeunes de moins de moins de 11 ans</a:t>
            </a:r>
          </a:p>
          <a:p>
            <a:pPr marL="0" indent="0">
              <a:buNone/>
            </a:pPr>
            <a:r>
              <a:rPr lang="fr-FR" sz="4800" dirty="0"/>
              <a:t>*Parité :60% H /40% F</a:t>
            </a:r>
          </a:p>
          <a:p>
            <a:pPr marL="0" indent="0">
              <a:buNone/>
            </a:pPr>
            <a:r>
              <a:rPr lang="fr-FR" sz="4800" dirty="0"/>
              <a:t>*Peu de poussins et aucun minime, sur les espoirs c’est exceptionnel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839605"/>
              </p:ext>
            </p:extLst>
          </p:nvPr>
        </p:nvGraphicFramePr>
        <p:xfrm>
          <a:off x="386366" y="2011363"/>
          <a:ext cx="7920508" cy="4686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354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tendance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8422783" y="2011680"/>
            <a:ext cx="2564216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8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941532"/>
              </p:ext>
            </p:extLst>
          </p:nvPr>
        </p:nvGraphicFramePr>
        <p:xfrm>
          <a:off x="1203325" y="2011363"/>
          <a:ext cx="9783763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499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Niveau global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aucun athlète avec un niveau interrégional </a:t>
            </a:r>
          </a:p>
          <a:p>
            <a:r>
              <a:rPr lang="fr-FR" dirty="0"/>
              <a:t>10 athlètes avec un niveau Régional</a:t>
            </a:r>
          </a:p>
          <a:p>
            <a:r>
              <a:rPr lang="fr-FR" dirty="0"/>
              <a:t>14 athlètes avec un niveau Départemental</a:t>
            </a:r>
          </a:p>
          <a:p>
            <a:r>
              <a:rPr lang="fr-FR" dirty="0"/>
              <a:t>24 jeunes EA/PO classés dont 12 supérieur ou égal à un niveau D5</a:t>
            </a:r>
          </a:p>
          <a:p>
            <a:r>
              <a:rPr lang="fr-FR" dirty="0"/>
              <a:t>54 athlètes classés sur 77 soit 70%  </a:t>
            </a:r>
          </a:p>
          <a:p>
            <a:r>
              <a:rPr lang="fr-FR" dirty="0"/>
              <a:t>Encadrement une femme (Yvonne Entraineur 1</a:t>
            </a:r>
            <a:r>
              <a:rPr lang="fr-FR" baseline="30000" dirty="0"/>
              <a:t>er</a:t>
            </a:r>
            <a:r>
              <a:rPr lang="fr-FR" dirty="0"/>
              <a:t> degré -16 ans) et 2 hommes à un niveau interrégional (Florent et Morgan : dirigeants) , 3 hommes à un niveau régional (Julien Juge saut, Stève entraîneur 1</a:t>
            </a:r>
            <a:r>
              <a:rPr lang="fr-FR" baseline="30000" dirty="0"/>
              <a:t>er</a:t>
            </a:r>
            <a:r>
              <a:rPr lang="fr-FR" dirty="0"/>
              <a:t> degré -12 ans et Thomas juge secrétaire). </a:t>
            </a:r>
          </a:p>
          <a:p>
            <a:r>
              <a:rPr lang="fr-FR" dirty="0"/>
              <a:t>A noter que le CA est composé d’actifs et d’étudiants (une seule retraitée ce qui doit être assez rare dans le saint </a:t>
            </a:r>
            <a:r>
              <a:rPr lang="fr-FR" dirty="0" err="1"/>
              <a:t>amandois</a:t>
            </a:r>
            <a:r>
              <a:rPr lang="fr-FR" dirty="0"/>
              <a:t>) une continuité dans les activités à venir et la chance de s’exprimer est laissée à tous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34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Departementaux</a:t>
            </a:r>
            <a:r>
              <a:rPr lang="fr-FR" dirty="0"/>
              <a:t> de cross(</a:t>
            </a:r>
            <a:r>
              <a:rPr lang="fr-FR" dirty="0" err="1"/>
              <a:t>CREzancy</a:t>
            </a:r>
            <a:r>
              <a:rPr lang="fr-FR" dirty="0"/>
              <a:t> en sancerre 13 janvier) –TOP 5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417391" y="1905354"/>
            <a:ext cx="4206124" cy="4206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u="sng" dirty="0"/>
              <a:t>20 participants</a:t>
            </a:r>
          </a:p>
          <a:p>
            <a:pPr marL="0" indent="0">
              <a:buNone/>
            </a:pPr>
            <a:endParaRPr lang="fr-FR" sz="2400" u="sng" dirty="0"/>
          </a:p>
          <a:p>
            <a:pPr marL="0" indent="0">
              <a:buNone/>
            </a:pPr>
            <a:r>
              <a:rPr lang="fr-FR" sz="2400" dirty="0"/>
              <a:t>Mattéo JASNY (CAM) 3</a:t>
            </a:r>
            <a:r>
              <a:rPr lang="fr-FR" sz="2400" baseline="30000" dirty="0"/>
              <a:t>ème</a:t>
            </a:r>
            <a:r>
              <a:rPr lang="fr-FR" sz="2400" dirty="0"/>
              <a:t> </a:t>
            </a:r>
          </a:p>
          <a:p>
            <a:pPr marL="0" indent="0">
              <a:buNone/>
            </a:pPr>
            <a:r>
              <a:rPr lang="fr-FR" sz="2400" dirty="0"/>
              <a:t>Eléonore PIDANCE (CAF) 3</a:t>
            </a:r>
            <a:r>
              <a:rPr lang="fr-FR" sz="2400" baseline="30000" dirty="0"/>
              <a:t>ème</a:t>
            </a:r>
            <a:r>
              <a:rPr lang="fr-FR" sz="2400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D1DCFC4-B548-478A-9D71-A58D386C14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1" y="1792936"/>
            <a:ext cx="4596686" cy="495264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9437AAB-A5AE-4243-B4F6-817918927F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674" y="1792936"/>
            <a:ext cx="3714485" cy="49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MBA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2041</TotalTime>
  <Words>1527</Words>
  <Application>Microsoft Office PowerPoint</Application>
  <PresentationFormat>Grand écran</PresentationFormat>
  <Paragraphs>163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9" baseType="lpstr">
      <vt:lpstr>Calibri</vt:lpstr>
      <vt:lpstr>Corbel</vt:lpstr>
      <vt:lpstr>Wingdings</vt:lpstr>
      <vt:lpstr>SAMBA</vt:lpstr>
      <vt:lpstr>RAPPORT SPORTIF</vt:lpstr>
      <vt:lpstr>Le rapport sportif</vt:lpstr>
      <vt:lpstr>Les EFFECTIFS</vt:lpstr>
      <vt:lpstr>Au global </vt:lpstr>
      <vt:lpstr>Les KM…</vt:lpstr>
      <vt:lpstr>Par catégorie</vt:lpstr>
      <vt:lpstr>La tendance</vt:lpstr>
      <vt:lpstr>Niveau global</vt:lpstr>
      <vt:lpstr>Departementaux de cross(CREzancy en sancerre 13 janvier) –TOP 5</vt:lpstr>
      <vt:lpstr>Régionaux de cross (CHARTRES 27 janvier ) – TOP 10</vt:lpstr>
      <vt:lpstr>Demi finale championnat de France (LA FERTE BERNARD 17 février) – TOP 20</vt:lpstr>
      <vt:lpstr>Les championnats regionaux en salle (22 decembre Orleans) – TOP 10</vt:lpstr>
      <vt:lpstr>Departementaux sur piste (25 et 26 mai à bourges) -podium</vt:lpstr>
      <vt:lpstr>Présentation PowerPoint</vt:lpstr>
      <vt:lpstr>LES REGIONAUX sur piste (8 et 9 juin à Blois /15 juin à BOURGES)</vt:lpstr>
      <vt:lpstr>CHALLENGE départemental JEUNES EA/PO</vt:lpstr>
      <vt:lpstr>CHALLENGE départemental JEUNES EA/PO</vt:lpstr>
      <vt:lpstr>Championnats de France de trail (11 août 2019 MERIBEL)</vt:lpstr>
      <vt:lpstr>Les autres athlètes</vt:lpstr>
      <vt:lpstr>Les Évènements sportifs</vt:lpstr>
      <vt:lpstr>Les compétitions jeunes  : 2 marS et 1er juin 2019 135 athlètes accueillis</vt:lpstr>
      <vt:lpstr>LE stage de printemps 2019 (CANTAL)</vt:lpstr>
      <vt:lpstr>Les interclubs 2019</vt:lpstr>
      <vt:lpstr>Trail tour National –TRAIL COURT PAR EQUIPE </vt:lpstr>
      <vt:lpstr>Le CLASSEMENT DU CLUB</vt:lpstr>
      <vt:lpstr>Le classement – 446 points</vt:lpstr>
      <vt:lpstr>Les EXTRATERRESTRES</vt:lpstr>
      <vt:lpstr>LE TRAIL : THE DISCIPLINE DU CLUB</vt:lpstr>
      <vt:lpstr>Le SAMBA MEME SUR DES EPREUVES ATYPIQUES</vt:lpstr>
      <vt:lpstr>LE SAMBA toujours très actif en local pour tester de nouvelles avent</vt:lpstr>
      <vt:lpstr>LeS MARATHONS MAN</vt:lpstr>
      <vt:lpstr>X MEN </vt:lpstr>
      <vt:lpstr>Les ICOSATHLETES aux mondiauX  AMATEURS : AUCUN sur 2019</vt:lpstr>
      <vt:lpstr>Enfin merci Président!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Morgan di PIZZO</dc:creator>
  <cp:lastModifiedBy>Morgan di PIZZO</cp:lastModifiedBy>
  <cp:revision>161</cp:revision>
  <cp:lastPrinted>2020-01-27T17:25:54Z</cp:lastPrinted>
  <dcterms:created xsi:type="dcterms:W3CDTF">2013-11-30T21:04:57Z</dcterms:created>
  <dcterms:modified xsi:type="dcterms:W3CDTF">2020-05-02T14:22:31Z</dcterms:modified>
</cp:coreProperties>
</file>