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6" r:id="rId3"/>
    <p:sldId id="303" r:id="rId4"/>
    <p:sldId id="302" r:id="rId5"/>
    <p:sldId id="335" r:id="rId6"/>
    <p:sldId id="304" r:id="rId7"/>
    <p:sldId id="332" r:id="rId8"/>
    <p:sldId id="310" r:id="rId9"/>
    <p:sldId id="317" r:id="rId10"/>
    <p:sldId id="257" r:id="rId11"/>
    <p:sldId id="311" r:id="rId12"/>
    <p:sldId id="312" r:id="rId13"/>
    <p:sldId id="314" r:id="rId14"/>
    <p:sldId id="319" r:id="rId15"/>
    <p:sldId id="325" r:id="rId16"/>
    <p:sldId id="336" r:id="rId17"/>
    <p:sldId id="321" r:id="rId18"/>
    <p:sldId id="326" r:id="rId19"/>
    <p:sldId id="340" r:id="rId20"/>
    <p:sldId id="337" r:id="rId21"/>
    <p:sldId id="328" r:id="rId22"/>
    <p:sldId id="329" r:id="rId23"/>
    <p:sldId id="286" r:id="rId24"/>
    <p:sldId id="287" r:id="rId25"/>
    <p:sldId id="265" r:id="rId26"/>
    <p:sldId id="258" r:id="rId27"/>
    <p:sldId id="261" r:id="rId28"/>
    <p:sldId id="318" r:id="rId29"/>
    <p:sldId id="338" r:id="rId30"/>
    <p:sldId id="300" r:id="rId31"/>
    <p:sldId id="301" r:id="rId32"/>
    <p:sldId id="322" r:id="rId33"/>
    <p:sldId id="330" r:id="rId34"/>
    <p:sldId id="331" r:id="rId35"/>
    <p:sldId id="262" r:id="rId36"/>
    <p:sldId id="334" r:id="rId37"/>
    <p:sldId id="339" r:id="rId38"/>
    <p:sldId id="323" r:id="rId39"/>
    <p:sldId id="324" r:id="rId40"/>
    <p:sldId id="327" r:id="rId41"/>
    <p:sldId id="333" r:id="rId42"/>
  </p:sldIdLst>
  <p:sldSz cx="12192000" cy="6858000"/>
  <p:notesSz cx="7104063"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21" autoAdjust="0"/>
    <p:restoredTop sz="94660"/>
  </p:normalViewPr>
  <p:slideViewPr>
    <p:cSldViewPr snapToGrid="0">
      <p:cViewPr>
        <p:scale>
          <a:sx n="125" d="100"/>
          <a:sy n="125" d="100"/>
        </p:scale>
        <p:origin x="-198"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dPt>
          <c:dPt>
            <c:idx val="1"/>
            <c:bubble3D val="0"/>
            <c:spPr>
              <a:solidFill>
                <a:schemeClr val="accent2"/>
              </a:solidFill>
              <a:ln>
                <a:noFill/>
              </a:ln>
              <a:effectLst>
                <a:outerShdw blurRad="254000" sx="102000" sy="102000" algn="ctr" rotWithShape="0">
                  <a:prstClr val="black">
                    <a:alpha val="20000"/>
                  </a:prstClr>
                </a:outerShdw>
              </a:effectLst>
            </c:spPr>
          </c:dPt>
          <c:dPt>
            <c:idx val="2"/>
            <c:bubble3D val="0"/>
            <c:spPr>
              <a:solidFill>
                <a:schemeClr val="accent3"/>
              </a:solidFill>
              <a:ln>
                <a:noFill/>
              </a:ln>
              <a:effectLst>
                <a:outerShdw blurRad="254000" sx="102000" sy="102000" algn="ctr" rotWithShape="0">
                  <a:prstClr val="black">
                    <a:alpha val="20000"/>
                  </a:prstClr>
                </a:outerShdw>
              </a:effectLst>
            </c:spPr>
          </c:dPt>
          <c:dPt>
            <c:idx val="3"/>
            <c:bubble3D val="0"/>
            <c:spPr>
              <a:solidFill>
                <a:schemeClr val="accent4"/>
              </a:solidFill>
              <a:ln>
                <a:noFill/>
              </a:ln>
              <a:effectLst>
                <a:outerShdw blurRad="254000" sx="102000" sy="102000" algn="ctr" rotWithShape="0">
                  <a:prstClr val="black">
                    <a:alpha val="20000"/>
                  </a:prstClr>
                </a:outerShdw>
              </a:effectLst>
            </c:spPr>
          </c:dPt>
          <c:dPt>
            <c:idx val="4"/>
            <c:bubble3D val="0"/>
            <c:spPr>
              <a:solidFill>
                <a:schemeClr val="accent5"/>
              </a:solidFill>
              <a:ln>
                <a:noFill/>
              </a:ln>
              <a:effectLst>
                <a:outerShdw blurRad="254000" sx="102000" sy="102000" algn="ctr" rotWithShape="0">
                  <a:prstClr val="black">
                    <a:alpha val="20000"/>
                  </a:prstClr>
                </a:outerShdw>
              </a:effectLst>
            </c:spPr>
          </c:dPt>
          <c:dPt>
            <c:idx val="5"/>
            <c:bubble3D val="0"/>
            <c:spPr>
              <a:solidFill>
                <a:schemeClr val="accent6"/>
              </a:solidFill>
              <a:ln>
                <a:noFill/>
              </a:ln>
              <a:effectLst>
                <a:outerShdw blurRad="254000" sx="102000" sy="102000" algn="ctr" rotWithShape="0">
                  <a:prstClr val="black">
                    <a:alpha val="20000"/>
                  </a:prstClr>
                </a:outerShdw>
              </a:effectLst>
            </c:spPr>
          </c:dPt>
          <c:dPt>
            <c:idx val="6"/>
            <c:bubble3D val="0"/>
            <c:spPr>
              <a:solidFill>
                <a:schemeClr val="accent1">
                  <a:lumMod val="60000"/>
                </a:schemeClr>
              </a:solidFill>
              <a:ln>
                <a:noFill/>
              </a:ln>
              <a:effectLst>
                <a:outerShdw blurRad="254000" sx="102000" sy="102000" algn="ctr" rotWithShape="0">
                  <a:prstClr val="black">
                    <a:alpha val="20000"/>
                  </a:prstClr>
                </a:outerShdw>
              </a:effectLst>
            </c:spPr>
          </c:dPt>
          <c:dPt>
            <c:idx val="7"/>
            <c:bubble3D val="0"/>
            <c:spPr>
              <a:solidFill>
                <a:schemeClr val="accent2">
                  <a:lumMod val="60000"/>
                </a:schemeClr>
              </a:solidFill>
              <a:ln>
                <a:noFill/>
              </a:ln>
              <a:effectLst>
                <a:outerShdw blurRad="254000" sx="102000" sy="102000" algn="ctr" rotWithShape="0">
                  <a:prstClr val="black">
                    <a:alpha val="20000"/>
                  </a:prstClr>
                </a:outerShdw>
              </a:effectLst>
            </c:spPr>
          </c:dPt>
          <c:dPt>
            <c:idx val="8"/>
            <c:bubble3D val="0"/>
            <c:spPr>
              <a:solidFill>
                <a:schemeClr val="accent3">
                  <a:lumMod val="60000"/>
                </a:schemeClr>
              </a:solidFill>
              <a:ln>
                <a:noFill/>
              </a:ln>
              <a:effectLst>
                <a:outerShdw blurRad="254000" sx="102000" sy="102000" algn="ctr" rotWithShape="0">
                  <a:prstClr val="black">
                    <a:alpha val="20000"/>
                  </a:prstClr>
                </a:outerShdw>
              </a:effectLst>
            </c:spPr>
          </c:dPt>
          <c:dPt>
            <c:idx val="9"/>
            <c:bubble3D val="0"/>
            <c:spPr>
              <a:solidFill>
                <a:schemeClr val="accent4">
                  <a:lumMod val="60000"/>
                </a:schemeClr>
              </a:solidFill>
              <a:ln>
                <a:noFill/>
              </a:ln>
              <a:effectLst>
                <a:outerShdw blurRad="254000" sx="102000" sy="102000" algn="ctr" rotWithShape="0">
                  <a:prstClr val="black">
                    <a:alpha val="20000"/>
                  </a:prstClr>
                </a:outerShdw>
              </a:effectLst>
            </c:spPr>
          </c:dPt>
          <c:dLbls>
            <c:dLbl>
              <c:idx val="0"/>
              <c:layout>
                <c:manualLayout>
                  <c:x val="-3.59925634295713E-2"/>
                  <c:y val="6.7276902887139112E-2"/>
                </c:manualLayout>
              </c:layout>
              <c:dLblPos val="bestFit"/>
              <c:showLegendKey val="0"/>
              <c:showVal val="1"/>
              <c:showCatName val="1"/>
              <c:showSerName val="0"/>
              <c:showPercent val="1"/>
              <c:showBubbleSize val="0"/>
              <c:extLst>
                <c:ext xmlns:c15="http://schemas.microsoft.com/office/drawing/2012/chart" uri="{CE6537A1-D6FC-4f65-9D91-7224C49458BB}"/>
              </c:extLst>
            </c:dLbl>
            <c:dLbl>
              <c:idx val="1"/>
              <c:layout>
                <c:manualLayout>
                  <c:x val="-0.14093394575678039"/>
                  <c:y val="0.13585119568387288"/>
                </c:manualLayout>
              </c:layout>
              <c:dLblPos val="bestFit"/>
              <c:showLegendKey val="0"/>
              <c:showVal val="1"/>
              <c:showCatName val="1"/>
              <c:showSerName val="0"/>
              <c:showPercent val="1"/>
              <c:showBubbleSize val="0"/>
              <c:extLst>
                <c:ext xmlns:c15="http://schemas.microsoft.com/office/drawing/2012/chart" uri="{CE6537A1-D6FC-4f65-9D91-7224C49458BB}"/>
              </c:extLst>
            </c:dLbl>
            <c:dLbl>
              <c:idx val="2"/>
              <c:layout>
                <c:manualLayout>
                  <c:x val="-0.13272747152076608"/>
                  <c:y val="4.7782440937674232E-2"/>
                </c:manualLayout>
              </c:layout>
              <c:dLblPos val="bestFit"/>
              <c:showLegendKey val="0"/>
              <c:showVal val="1"/>
              <c:showCatName val="1"/>
              <c:showSerName val="0"/>
              <c:showPercent val="1"/>
              <c:showBubbleSize val="0"/>
              <c:extLst>
                <c:ext xmlns:c15="http://schemas.microsoft.com/office/drawing/2012/chart" uri="{CE6537A1-D6FC-4f65-9D91-7224C49458BB}"/>
              </c:extLst>
            </c:dLbl>
            <c:dLbl>
              <c:idx val="3"/>
              <c:layout>
                <c:manualLayout>
                  <c:x val="-8.8831802274715654E-2"/>
                  <c:y val="-9.9346383785360162E-2"/>
                </c:manualLayout>
              </c:layout>
              <c:dLblPos val="bestFit"/>
              <c:showLegendKey val="0"/>
              <c:showVal val="1"/>
              <c:showCatName val="1"/>
              <c:showSerName val="0"/>
              <c:showPercent val="1"/>
              <c:showBubbleSize val="0"/>
              <c:extLst>
                <c:ext xmlns:c15="http://schemas.microsoft.com/office/drawing/2012/chart" uri="{CE6537A1-D6FC-4f65-9D91-7224C49458BB}"/>
              </c:extLst>
            </c:dLbl>
            <c:dLbl>
              <c:idx val="4"/>
              <c:layout>
                <c:manualLayout>
                  <c:x val="-0.14222320083509796"/>
                  <c:y val="-0.17356677535202908"/>
                </c:manualLayout>
              </c:layout>
              <c:dLblPos val="bestFit"/>
              <c:showLegendKey val="0"/>
              <c:showVal val="1"/>
              <c:showCatName val="1"/>
              <c:showSerName val="0"/>
              <c:showPercent val="1"/>
              <c:showBubbleSize val="0"/>
            </c:dLbl>
            <c:dLbl>
              <c:idx val="5"/>
              <c:layout>
                <c:manualLayout>
                  <c:x val="-9.289681924442279E-3"/>
                  <c:y val="-7.351742205518394E-2"/>
                </c:manualLayout>
              </c:layout>
              <c:dLblPos val="bestFit"/>
              <c:showLegendKey val="0"/>
              <c:showVal val="1"/>
              <c:showCatName val="1"/>
              <c:showSerName val="0"/>
              <c:showPercent val="1"/>
              <c:showBubbleSize val="0"/>
              <c:extLst>
                <c:ext xmlns:c15="http://schemas.microsoft.com/office/drawing/2012/chart" uri="{CE6537A1-D6FC-4f65-9D91-7224C49458BB}"/>
              </c:extLst>
            </c:dLbl>
            <c:dLbl>
              <c:idx val="6"/>
              <c:layout>
                <c:manualLayout>
                  <c:x val="0.12438520357532623"/>
                  <c:y val="-0.22759828678127528"/>
                </c:manualLayout>
              </c:layout>
              <c:dLblPos val="bestFit"/>
              <c:showLegendKey val="0"/>
              <c:showVal val="1"/>
              <c:showCatName val="1"/>
              <c:showSerName val="0"/>
              <c:showPercent val="1"/>
              <c:showBubbleSize val="0"/>
              <c:extLst>
                <c:ext xmlns:c15="http://schemas.microsoft.com/office/drawing/2012/chart" uri="{CE6537A1-D6FC-4f65-9D91-7224C49458BB}"/>
              </c:extLst>
            </c:dLbl>
            <c:dLbl>
              <c:idx val="7"/>
              <c:layout>
                <c:manualLayout>
                  <c:x val="0.10691272965879263"/>
                  <c:y val="-5.7068387284922716E-2"/>
                </c:manualLayout>
              </c:layout>
              <c:dLblPos val="bestFit"/>
              <c:showLegendKey val="0"/>
              <c:showVal val="1"/>
              <c:showCatName val="1"/>
              <c:showSerName val="0"/>
              <c:showPercent val="1"/>
              <c:showBubbleSize val="0"/>
              <c:extLst>
                <c:ext xmlns:c15="http://schemas.microsoft.com/office/drawing/2012/chart" uri="{CE6537A1-D6FC-4f65-9D91-7224C49458BB}"/>
              </c:extLst>
            </c:dLbl>
            <c:dLbl>
              <c:idx val="8"/>
              <c:layout>
                <c:manualLayout>
                  <c:x val="0.15099518810148727"/>
                  <c:y val="1.5254447360746574E-2"/>
                </c:manualLayout>
              </c:layout>
              <c:dLblPos val="bestFit"/>
              <c:showLegendKey val="0"/>
              <c:showVal val="1"/>
              <c:showCatName val="1"/>
              <c:showSerName val="0"/>
              <c:showPercent val="1"/>
              <c:showBubbleSize val="0"/>
              <c:extLst>
                <c:ext xmlns:c15="http://schemas.microsoft.com/office/drawing/2012/chart" uri="{CE6537A1-D6FC-4f65-9D91-7224C49458BB}"/>
              </c:extLst>
            </c:dLbl>
            <c:dLbl>
              <c:idx val="9"/>
              <c:layout>
                <c:manualLayout>
                  <c:x val="0.11826678288816829"/>
                  <c:y val="0.21410347805250568"/>
                </c:manualLayout>
              </c:layout>
              <c:dLblPos val="bestFit"/>
              <c:showLegendKey val="0"/>
              <c:showVal val="1"/>
              <c:showCatName val="1"/>
              <c:showSerName val="0"/>
              <c:showPercent val="1"/>
              <c:showBubbleSize val="0"/>
              <c:extLst>
                <c:ext xmlns:c15="http://schemas.microsoft.com/office/drawing/2012/chart" uri="{CE6537A1-D6FC-4f65-9D91-7224C49458BB}"/>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lt1"/>
                    </a:solidFill>
                    <a:latin typeface="+mn-lt"/>
                    <a:ea typeface="+mn-ea"/>
                    <a:cs typeface="+mn-cs"/>
                  </a:defRPr>
                </a:pPr>
                <a:endParaRPr lang="fr-FR"/>
              </a:p>
            </c:txPr>
            <c:dLblPos val="ctr"/>
            <c:showLegendKey val="0"/>
            <c:showVal val="1"/>
            <c:showCatName val="1"/>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Feuil1!$G$7:$G$16</c:f>
              <c:strCache>
                <c:ptCount val="10"/>
                <c:pt idx="0">
                  <c:v>BABY</c:v>
                </c:pt>
                <c:pt idx="1">
                  <c:v>EVEIL </c:v>
                </c:pt>
                <c:pt idx="2">
                  <c:v>POUSSIN</c:v>
                </c:pt>
                <c:pt idx="3">
                  <c:v>BENJAMIN</c:v>
                </c:pt>
                <c:pt idx="4">
                  <c:v>MINIME</c:v>
                </c:pt>
                <c:pt idx="5">
                  <c:v>CADET</c:v>
                </c:pt>
                <c:pt idx="6">
                  <c:v>JUNIOR</c:v>
                </c:pt>
                <c:pt idx="7">
                  <c:v>ESPOIR</c:v>
                </c:pt>
                <c:pt idx="8">
                  <c:v>SENIOR</c:v>
                </c:pt>
                <c:pt idx="9">
                  <c:v>MASTER</c:v>
                </c:pt>
              </c:strCache>
            </c:strRef>
          </c:cat>
          <c:val>
            <c:numRef>
              <c:f>Feuil1!$H$7:$H$16</c:f>
              <c:numCache>
                <c:formatCode>General</c:formatCode>
                <c:ptCount val="10"/>
                <c:pt idx="0">
                  <c:v>0</c:v>
                </c:pt>
                <c:pt idx="1">
                  <c:v>8</c:v>
                </c:pt>
                <c:pt idx="2">
                  <c:v>16</c:v>
                </c:pt>
                <c:pt idx="3">
                  <c:v>7</c:v>
                </c:pt>
                <c:pt idx="4">
                  <c:v>7</c:v>
                </c:pt>
                <c:pt idx="5">
                  <c:v>7</c:v>
                </c:pt>
                <c:pt idx="6">
                  <c:v>7</c:v>
                </c:pt>
                <c:pt idx="7">
                  <c:v>3</c:v>
                </c:pt>
                <c:pt idx="8">
                  <c:v>13</c:v>
                </c:pt>
                <c:pt idx="9">
                  <c:v>17</c:v>
                </c:pt>
              </c:numCache>
            </c:numRef>
          </c:val>
        </c:ser>
        <c:dLbls>
          <c:dLblPos val="ctr"/>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fr-F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err="1" smtClean="0"/>
              <a:t>Licenciés</a:t>
            </a:r>
            <a:r>
              <a:rPr lang="en-US" baseline="0" dirty="0" smtClean="0"/>
              <a:t> FFA</a:t>
            </a:r>
            <a:endParaRPr lang="en-US" dirty="0"/>
          </a:p>
        </c:rich>
      </c:tx>
      <c:layout>
        <c:manualLayout>
          <c:xMode val="edge"/>
          <c:yMode val="edge"/>
          <c:x val="0.45413272991179376"/>
          <c:y val="2.4150943396226414E-2"/>
        </c:manualLayout>
      </c:layout>
      <c:overlay val="0"/>
    </c:title>
    <c:autoTitleDeleted val="0"/>
    <c:plotArea>
      <c:layout/>
      <c:barChart>
        <c:barDir val="col"/>
        <c:grouping val="clustered"/>
        <c:varyColors val="0"/>
        <c:ser>
          <c:idx val="0"/>
          <c:order val="0"/>
          <c:tx>
            <c:strRef>
              <c:f>Feuil1!$B$1</c:f>
              <c:strCache>
                <c:ptCount val="1"/>
                <c:pt idx="0">
                  <c:v>Série 1</c:v>
                </c:pt>
              </c:strCache>
            </c:strRef>
          </c:tx>
          <c:invertIfNegative val="0"/>
          <c:dLbls>
            <c:spPr>
              <a:solidFill>
                <a:schemeClr val="accent6">
                  <a:lumMod val="60000"/>
                  <a:lumOff val="40000"/>
                </a:schemeClr>
              </a:solidFill>
            </c:spPr>
            <c:showLegendKey val="0"/>
            <c:showVal val="1"/>
            <c:showCatName val="0"/>
            <c:showSerName val="0"/>
            <c:showPercent val="0"/>
            <c:showBubbleSize val="0"/>
            <c:showLeaderLines val="0"/>
          </c:dLbls>
          <c:cat>
            <c:strRef>
              <c:f>Feuil1!$A$2:$A$8</c:f>
              <c:strCache>
                <c:ptCount val="7"/>
                <c:pt idx="0">
                  <c:v>2013</c:v>
                </c:pt>
                <c:pt idx="1">
                  <c:v>2014</c:v>
                </c:pt>
                <c:pt idx="2">
                  <c:v>2015</c:v>
                </c:pt>
                <c:pt idx="3">
                  <c:v>2016</c:v>
                </c:pt>
                <c:pt idx="4">
                  <c:v>2017</c:v>
                </c:pt>
                <c:pt idx="5">
                  <c:v>2018</c:v>
                </c:pt>
                <c:pt idx="6">
                  <c:v>2019 prev.</c:v>
                </c:pt>
              </c:strCache>
            </c:strRef>
          </c:cat>
          <c:val>
            <c:numRef>
              <c:f>Feuil1!$B$2:$B$8</c:f>
              <c:numCache>
                <c:formatCode>General</c:formatCode>
                <c:ptCount val="7"/>
                <c:pt idx="0">
                  <c:v>119</c:v>
                </c:pt>
                <c:pt idx="1">
                  <c:v>150</c:v>
                </c:pt>
                <c:pt idx="2">
                  <c:v>130</c:v>
                </c:pt>
                <c:pt idx="3">
                  <c:v>112</c:v>
                </c:pt>
                <c:pt idx="4">
                  <c:v>119</c:v>
                </c:pt>
                <c:pt idx="5">
                  <c:v>85</c:v>
                </c:pt>
                <c:pt idx="6">
                  <c:v>76</c:v>
                </c:pt>
              </c:numCache>
            </c:numRef>
          </c:val>
        </c:ser>
        <c:dLbls>
          <c:showLegendKey val="0"/>
          <c:showVal val="0"/>
          <c:showCatName val="0"/>
          <c:showSerName val="0"/>
          <c:showPercent val="0"/>
          <c:showBubbleSize val="0"/>
        </c:dLbls>
        <c:gapWidth val="150"/>
        <c:axId val="13829632"/>
        <c:axId val="13831168"/>
      </c:barChart>
      <c:catAx>
        <c:axId val="13829632"/>
        <c:scaling>
          <c:orientation val="minMax"/>
        </c:scaling>
        <c:delete val="0"/>
        <c:axPos val="b"/>
        <c:numFmt formatCode="General" sourceLinked="1"/>
        <c:majorTickMark val="out"/>
        <c:minorTickMark val="none"/>
        <c:tickLblPos val="nextTo"/>
        <c:crossAx val="13831168"/>
        <c:crosses val="autoZero"/>
        <c:auto val="1"/>
        <c:lblAlgn val="ctr"/>
        <c:lblOffset val="100"/>
        <c:noMultiLvlLbl val="0"/>
      </c:catAx>
      <c:valAx>
        <c:axId val="13831168"/>
        <c:scaling>
          <c:orientation val="minMax"/>
        </c:scaling>
        <c:delete val="0"/>
        <c:axPos val="l"/>
        <c:majorGridlines/>
        <c:numFmt formatCode="General" sourceLinked="1"/>
        <c:majorTickMark val="out"/>
        <c:minorTickMark val="none"/>
        <c:tickLblPos val="nextTo"/>
        <c:crossAx val="13829632"/>
        <c:crosses val="autoZero"/>
        <c:crossBetween val="between"/>
      </c:valAx>
    </c:plotArea>
    <c:plotVisOnly val="1"/>
    <c:dispBlanksAs val="gap"/>
    <c:showDLblsOverMax val="0"/>
  </c:chart>
  <c:txPr>
    <a:bodyPr/>
    <a:lstStyle/>
    <a:p>
      <a:pPr>
        <a:defRPr sz="1800"/>
      </a:pPr>
      <a:endParaRPr lang="fr-F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0"/>
          <c:order val="0"/>
          <c:tx>
            <c:strRef>
              <c:f>Feuil1!$B$1</c:f>
              <c:strCache>
                <c:ptCount val="1"/>
                <c:pt idx="0">
                  <c:v>Série 1</c:v>
                </c:pt>
              </c:strCache>
            </c:strRef>
          </c:tx>
          <c:dLbls>
            <c:spPr>
              <a:solidFill>
                <a:srgbClr val="00B0F0"/>
              </a:solidFill>
            </c:spPr>
            <c:showLegendKey val="0"/>
            <c:showVal val="1"/>
            <c:showCatName val="0"/>
            <c:showSerName val="0"/>
            <c:showPercent val="0"/>
            <c:showBubbleSize val="0"/>
            <c:showLeaderLines val="0"/>
          </c:dLbls>
          <c:cat>
            <c:numRef>
              <c:f>Feuil1!$A$2:$A$6</c:f>
              <c:numCache>
                <c:formatCode>General</c:formatCode>
                <c:ptCount val="5"/>
                <c:pt idx="0">
                  <c:v>2014</c:v>
                </c:pt>
                <c:pt idx="1">
                  <c:v>2015</c:v>
                </c:pt>
                <c:pt idx="2">
                  <c:v>2016</c:v>
                </c:pt>
                <c:pt idx="3">
                  <c:v>2017</c:v>
                </c:pt>
                <c:pt idx="4">
                  <c:v>2018</c:v>
                </c:pt>
              </c:numCache>
            </c:numRef>
          </c:cat>
          <c:val>
            <c:numRef>
              <c:f>Feuil1!$B$2:$B$6</c:f>
              <c:numCache>
                <c:formatCode>General</c:formatCode>
                <c:ptCount val="5"/>
                <c:pt idx="0">
                  <c:v>971</c:v>
                </c:pt>
                <c:pt idx="1">
                  <c:v>899</c:v>
                </c:pt>
                <c:pt idx="2">
                  <c:v>728</c:v>
                </c:pt>
                <c:pt idx="3">
                  <c:v>627</c:v>
                </c:pt>
                <c:pt idx="4">
                  <c:v>504</c:v>
                </c:pt>
              </c:numCache>
            </c:numRef>
          </c:val>
          <c:smooth val="0"/>
        </c:ser>
        <c:dLbls>
          <c:showLegendKey val="0"/>
          <c:showVal val="0"/>
          <c:showCatName val="0"/>
          <c:showSerName val="0"/>
          <c:showPercent val="0"/>
          <c:showBubbleSize val="0"/>
        </c:dLbls>
        <c:marker val="1"/>
        <c:smooth val="0"/>
        <c:axId val="174273664"/>
        <c:axId val="174275968"/>
      </c:lineChart>
      <c:catAx>
        <c:axId val="174273664"/>
        <c:scaling>
          <c:orientation val="minMax"/>
        </c:scaling>
        <c:delete val="0"/>
        <c:axPos val="b"/>
        <c:numFmt formatCode="General" sourceLinked="1"/>
        <c:majorTickMark val="out"/>
        <c:minorTickMark val="none"/>
        <c:tickLblPos val="nextTo"/>
        <c:crossAx val="174275968"/>
        <c:crosses val="autoZero"/>
        <c:auto val="1"/>
        <c:lblAlgn val="ctr"/>
        <c:lblOffset val="100"/>
        <c:noMultiLvlLbl val="0"/>
      </c:catAx>
      <c:valAx>
        <c:axId val="174275968"/>
        <c:scaling>
          <c:orientation val="minMax"/>
        </c:scaling>
        <c:delete val="0"/>
        <c:axPos val="l"/>
        <c:majorGridlines/>
        <c:numFmt formatCode="General" sourceLinked="1"/>
        <c:majorTickMark val="out"/>
        <c:minorTickMark val="none"/>
        <c:tickLblPos val="nextTo"/>
        <c:crossAx val="174273664"/>
        <c:crosses val="autoZero"/>
        <c:crossBetween val="between"/>
      </c:valAx>
    </c:plotArea>
    <c:plotVisOnly val="1"/>
    <c:dispBlanksAs val="zero"/>
    <c:showDLblsOverMax val="0"/>
  </c:chart>
  <c:txPr>
    <a:bodyPr/>
    <a:lstStyle/>
    <a:p>
      <a:pPr>
        <a:defRPr sz="1800"/>
      </a:pPr>
      <a:endParaRPr lang="fr-F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Pr>
        <a:solidFill>
          <a:srgbClr val="FF0000"/>
        </a:solidFill>
        <a:effectLst/>
      </p:bgPr>
    </p:bg>
    <p:spTree>
      <p:nvGrpSpPr>
        <p:cNvPr id="1" name=""/>
        <p:cNvGrpSpPr/>
        <p:nvPr/>
      </p:nvGrpSpPr>
      <p:grpSpPr>
        <a:xfrm>
          <a:off x="0" y="0"/>
          <a:ext cx="0" cy="0"/>
          <a:chOff x="0" y="0"/>
          <a:chExt cx="0" cy="0"/>
        </a:xfrm>
      </p:grpSpPr>
      <p:sp>
        <p:nvSpPr>
          <p:cNvPr id="7" name="Rectangle 6"/>
          <p:cNvSpPr/>
          <p:nvPr/>
        </p:nvSpPr>
        <p:spPr>
          <a:xfrm>
            <a:off x="-6844" y="2059012"/>
            <a:ext cx="12198843" cy="193723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solidFill>
                  <a:srgbClr val="FF0000"/>
                </a:solidFill>
              </a:defRPr>
            </a:lvl1pPr>
          </a:lstStyle>
          <a:p>
            <a:r>
              <a:rPr lang="fr-FR" dirty="0" smtClean="0"/>
              <a:t>Modifiez le style du titre</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8/2/2019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pic>
        <p:nvPicPr>
          <p:cNvPr id="8" name="Imag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9317"/>
            <a:ext cx="1414670" cy="14146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8/2/2019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a:xfrm>
            <a:off x="838200" y="6422854"/>
            <a:ext cx="2743196" cy="365125"/>
          </a:xfrm>
        </p:spPr>
        <p:txBody>
          <a:bodyPr/>
          <a:lstStyle/>
          <a:p>
            <a:fld id="{96DFF08F-DC6B-4601-B491-B0F83F6DD2DA}" type="datetimeFigureOut">
              <a:rPr lang="en-US" dirty="0"/>
              <a:t>8/2/2019</a:t>
            </a:fld>
            <a:endParaRPr lang="en-US" dirty="0"/>
          </a:p>
        </p:txBody>
      </p:sp>
      <p:sp>
        <p:nvSpPr>
          <p:cNvPr id="5" name="Footer Placeholder 4"/>
          <p:cNvSpPr>
            <a:spLocks noGrp="1"/>
          </p:cNvSpPr>
          <p:nvPr>
            <p:ph type="ftr" sz="quarter" idx="11"/>
          </p:nvPr>
        </p:nvSpPr>
        <p:spPr>
          <a:xfrm>
            <a:off x="3776135" y="6422854"/>
            <a:ext cx="4279669" cy="365125"/>
          </a:xfrm>
        </p:spPr>
        <p:txBody>
          <a:bodyPr/>
          <a:lstStyle/>
          <a:p>
            <a:endParaRPr lang="en-US" dirty="0"/>
          </a:p>
        </p:txBody>
      </p:sp>
      <p:sp>
        <p:nvSpPr>
          <p:cNvPr id="6" name="Slide Number Placeholder 5"/>
          <p:cNvSpPr>
            <a:spLocks noGrp="1"/>
          </p:cNvSpPr>
          <p:nvPr>
            <p:ph type="sldNum" sz="quarter" idx="12"/>
          </p:nvPr>
        </p:nvSpPr>
        <p:spPr>
          <a:xfrm>
            <a:off x="8073048" y="6422854"/>
            <a:ext cx="879759" cy="365125"/>
          </a:xfrm>
        </p:spPr>
        <p:txBody>
          <a:bodyPr/>
          <a:lstStyle/>
          <a:p>
            <a:fld id="{4FAB73BC-B049-4115-A692-8D63A059BFB8}" type="slidenum">
              <a:rPr lang="en-US" dirty="0"/>
              <a:t>‹N°›</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8/2/2019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Pr>
        <a:solidFill>
          <a:srgbClr val="FF0000"/>
        </a:solidFill>
        <a:effectLst/>
      </p:bgPr>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a:noFill/>
        </p:spPr>
        <p:txBody>
          <a:bodyPr anchor="ctr">
            <a:noAutofit/>
          </a:bodyPr>
          <a:lstStyle>
            <a:lvl1pPr algn="ctr">
              <a:lnSpc>
                <a:spcPct val="80000"/>
              </a:lnSpc>
              <a:defRPr sz="6000" b="0" spc="150" baseline="0">
                <a:solidFill>
                  <a:srgbClr val="FF0000"/>
                </a:solidFill>
              </a:defRPr>
            </a:lvl1pPr>
          </a:lstStyle>
          <a:p>
            <a:r>
              <a:rPr lang="fr-FR" dirty="0" smtClean="0"/>
              <a:t>Modifiez le style du titre</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rgbClr val="FFFF00"/>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dirty="0" smtClean="0"/>
              <a:t>Modifiez les styles du texte du masque</a:t>
            </a:r>
          </a:p>
        </p:txBody>
      </p:sp>
      <p:sp>
        <p:nvSpPr>
          <p:cNvPr id="4" name="Date Placeholder 3"/>
          <p:cNvSpPr>
            <a:spLocks noGrp="1"/>
          </p:cNvSpPr>
          <p:nvPr>
            <p:ph type="dt" sz="half" idx="10"/>
          </p:nvPr>
        </p:nvSpPr>
        <p:spPr/>
        <p:txBody>
          <a:bodyPr/>
          <a:lstStyle>
            <a:lvl1pPr>
              <a:defRPr>
                <a:solidFill>
                  <a:srgbClr val="FFFF00"/>
                </a:solidFill>
              </a:defRPr>
            </a:lvl1pPr>
          </a:lstStyle>
          <a:p>
            <a:fld id="{96DFF08F-DC6B-4601-B491-B0F83F6DD2DA}" type="datetimeFigureOut">
              <a:rPr lang="en-US" smtClean="0"/>
              <a:pPr/>
              <a:t>8/2/2019</a:t>
            </a:fld>
            <a:endParaRPr lang="en-US" dirty="0"/>
          </a:p>
        </p:txBody>
      </p:sp>
      <p:sp>
        <p:nvSpPr>
          <p:cNvPr id="5" name="Footer Placeholder 4"/>
          <p:cNvSpPr>
            <a:spLocks noGrp="1"/>
          </p:cNvSpPr>
          <p:nvPr>
            <p:ph type="ftr" sz="quarter" idx="11"/>
          </p:nvPr>
        </p:nvSpPr>
        <p:spPr/>
        <p:txBody>
          <a:bodyPr/>
          <a:lstStyle>
            <a:lvl1pPr>
              <a:defRPr>
                <a:solidFill>
                  <a:srgbClr val="FFFF00"/>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00"/>
                </a:solidFill>
              </a:defRPr>
            </a:lvl1pPr>
          </a:lstStyle>
          <a:p>
            <a:fld id="{4FAB73BC-B049-4115-A692-8D63A059BFB8}" type="slidenum">
              <a:rPr lang="en-US" smtClean="0"/>
              <a:pPr/>
              <a:t>‹N°›</a:t>
            </a:fld>
            <a:endParaRPr lang="en-US"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8/2/2019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smtClean="0"/>
              <a:t>Modifiez le style du titre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8/2/2019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8/2/2019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8/2/2019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96DFF08F-DC6B-4601-B491-B0F83F6DD2DA}" type="datetimeFigureOut">
              <a:rPr lang="en-US" dirty="0"/>
              <a:t>8/2/2019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smtClean="0"/>
              <a:t>Modifiez le style du titre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96DFF08F-DC6B-4601-B491-B0F83F6DD2DA}" type="datetimeFigureOut">
              <a:rPr lang="en-US" dirty="0"/>
              <a:t>8/2/2019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rgbClr val="FFFF00"/>
                </a:solidFill>
              </a:defRPr>
            </a:lvl1pPr>
          </a:lstStyle>
          <a:p>
            <a:fld id="{96DFF08F-DC6B-4601-B491-B0F83F6DD2DA}" type="datetimeFigureOut">
              <a:rPr lang="en-US" smtClean="0"/>
              <a:pPr/>
              <a:t>8/2/2019</a:t>
            </a:fld>
            <a:endParaRPr lang="en-US" dirty="0"/>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rgbClr val="FFFF00"/>
                </a:solidFill>
              </a:defRPr>
            </a:lvl1pPr>
          </a:lstStyle>
          <a:p>
            <a:endParaRPr lang="en-US" dirty="0"/>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rgbClr val="FFFF00"/>
                </a:solidFill>
              </a:defRPr>
            </a:lvl1pPr>
          </a:lstStyle>
          <a:p>
            <a:fld id="{4FAB73BC-B049-4115-A692-8D63A059BFB8}" type="slidenum">
              <a:rPr lang="en-US" smtClean="0"/>
              <a:pPr/>
              <a:t>‹N°›</a:t>
            </a:fld>
            <a:endParaRPr lang="en-US" dirty="0"/>
          </a:p>
        </p:txBody>
      </p:sp>
      <p:pic>
        <p:nvPicPr>
          <p:cNvPr id="8" name="Image 7"/>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0" y="-13543"/>
            <a:ext cx="1183767" cy="1183767"/>
          </a:xfrm>
          <a:prstGeom prst="rect">
            <a:avLst/>
          </a:prstGeom>
        </p:spPr>
      </p:pic>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txStyles>
    <p:titleStyle>
      <a:lvl1pPr algn="l" defTabSz="914400" rtl="0" eaLnBrk="1" latinLnBrk="0" hangingPunct="1">
        <a:lnSpc>
          <a:spcPct val="85000"/>
        </a:lnSpc>
        <a:spcBef>
          <a:spcPct val="0"/>
        </a:spcBef>
        <a:buNone/>
        <a:defRPr sz="4000" kern="1200" cap="all" baseline="0">
          <a:solidFill>
            <a:srgbClr val="FF0000"/>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rgbClr val="FFFF00"/>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rgbClr val="FFFF00"/>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rgbClr val="FFFF00"/>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rgbClr val="FFFF00"/>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rgbClr val="FFFF00"/>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 Id="rId5" Type="http://schemas.openxmlformats.org/officeDocument/2006/relationships/image" Target="../media/image11.jpe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 Id="rId5" Type="http://schemas.openxmlformats.org/officeDocument/2006/relationships/image" Target="../media/image16.jpeg"/><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g"/><Relationship Id="rId1" Type="http://schemas.openxmlformats.org/officeDocument/2006/relationships/slideLayout" Target="../slideLayouts/slideLayout4.xml"/><Relationship Id="rId4" Type="http://schemas.openxmlformats.org/officeDocument/2006/relationships/image" Target="../media/image26.jpeg"/></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4.xml"/><Relationship Id="rId5" Type="http://schemas.openxmlformats.org/officeDocument/2006/relationships/image" Target="../media/image33.jpeg"/><Relationship Id="rId4" Type="http://schemas.openxmlformats.org/officeDocument/2006/relationships/image" Target="../media/image32.jpeg"/></Relationships>
</file>

<file path=ppt/slides/_rels/slide2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g"/><Relationship Id="rId1" Type="http://schemas.openxmlformats.org/officeDocument/2006/relationships/slideLayout" Target="../slideLayouts/slideLayout4.xml"/><Relationship Id="rId4" Type="http://schemas.openxmlformats.org/officeDocument/2006/relationships/image" Target="../media/image44.jpeg"/></Relationships>
</file>

<file path=ppt/slides/_rels/slide37.xml.rels><?xml version="1.0" encoding="UTF-8" standalone="yes"?>
<Relationships xmlns="http://schemas.openxmlformats.org/package/2006/relationships"><Relationship Id="rId8" Type="http://schemas.openxmlformats.org/officeDocument/2006/relationships/image" Target="../media/image51.jpeg"/><Relationship Id="rId3" Type="http://schemas.openxmlformats.org/officeDocument/2006/relationships/image" Target="../media/image46.jpeg"/><Relationship Id="rId7" Type="http://schemas.openxmlformats.org/officeDocument/2006/relationships/image" Target="../media/image50.jpeg"/><Relationship Id="rId12" Type="http://schemas.openxmlformats.org/officeDocument/2006/relationships/image" Target="../media/image55.jpeg"/><Relationship Id="rId2" Type="http://schemas.openxmlformats.org/officeDocument/2006/relationships/image" Target="../media/image45.jpeg"/><Relationship Id="rId1" Type="http://schemas.openxmlformats.org/officeDocument/2006/relationships/slideLayout" Target="../slideLayouts/slideLayout4.xml"/><Relationship Id="rId6" Type="http://schemas.openxmlformats.org/officeDocument/2006/relationships/image" Target="../media/image49.jpeg"/><Relationship Id="rId11" Type="http://schemas.openxmlformats.org/officeDocument/2006/relationships/image" Target="../media/image54.jpeg"/><Relationship Id="rId5" Type="http://schemas.openxmlformats.org/officeDocument/2006/relationships/image" Target="../media/image48.jpeg"/><Relationship Id="rId10" Type="http://schemas.openxmlformats.org/officeDocument/2006/relationships/image" Target="../media/image53.jpeg"/><Relationship Id="rId4" Type="http://schemas.openxmlformats.org/officeDocument/2006/relationships/image" Target="../media/image47.jpg"/><Relationship Id="rId9" Type="http://schemas.openxmlformats.org/officeDocument/2006/relationships/image" Target="../media/image52.jpeg"/></Relationships>
</file>

<file path=ppt/slides/_rels/slide38.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65759" y="2166365"/>
            <a:ext cx="11534320" cy="1053354"/>
          </a:xfrm>
        </p:spPr>
        <p:txBody>
          <a:bodyPr/>
          <a:lstStyle/>
          <a:p>
            <a:r>
              <a:rPr lang="fr-FR" dirty="0" smtClean="0"/>
              <a:t>RAPPORT SPORTIF</a:t>
            </a:r>
            <a:endParaRPr lang="fr-FR" dirty="0"/>
          </a:p>
        </p:txBody>
      </p:sp>
      <p:sp>
        <p:nvSpPr>
          <p:cNvPr id="5" name="Titre 1"/>
          <p:cNvSpPr txBox="1">
            <a:spLocks/>
          </p:cNvSpPr>
          <p:nvPr/>
        </p:nvSpPr>
        <p:spPr>
          <a:xfrm>
            <a:off x="365759" y="2936951"/>
            <a:ext cx="11534320" cy="1053354"/>
          </a:xfrm>
          <a:prstGeom prst="rect">
            <a:avLst/>
          </a:prstGeom>
        </p:spPr>
        <p:txBody>
          <a:bodyPr vert="horz" lIns="91440" tIns="45720" rIns="91440" bIns="45720" rtlCol="0" anchor="ctr">
            <a:normAutofit/>
          </a:bodyPr>
          <a:lstStyle>
            <a:lvl1pPr algn="ctr" defTabSz="914400" rtl="0" eaLnBrk="1" latinLnBrk="0" hangingPunct="1">
              <a:lnSpc>
                <a:spcPct val="80000"/>
              </a:lnSpc>
              <a:spcBef>
                <a:spcPct val="0"/>
              </a:spcBef>
              <a:buNone/>
              <a:defRPr sz="6000" kern="1200" cap="all" spc="150" baseline="0">
                <a:solidFill>
                  <a:srgbClr val="FF0000"/>
                </a:solidFill>
                <a:latin typeface="+mj-lt"/>
                <a:ea typeface="+mj-ea"/>
                <a:cs typeface="+mj-cs"/>
              </a:defRPr>
            </a:lvl1pPr>
          </a:lstStyle>
          <a:p>
            <a:r>
              <a:rPr lang="fr-FR" dirty="0" smtClean="0"/>
              <a:t>Saison 2017/2018</a:t>
            </a:r>
            <a:endParaRPr lang="fr-FR" dirty="0"/>
          </a:p>
        </p:txBody>
      </p:sp>
    </p:spTree>
    <p:extLst>
      <p:ext uri="{BB962C8B-B14F-4D97-AF65-F5344CB8AC3E}">
        <p14:creationId xmlns:p14="http://schemas.microsoft.com/office/powerpoint/2010/main" val="31929341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smtClean="0"/>
              <a:t>Departementaux</a:t>
            </a:r>
            <a:r>
              <a:rPr lang="fr-FR" dirty="0" smtClean="0"/>
              <a:t> de cross(VIERZON 14 janvier) –TOP 5</a:t>
            </a:r>
            <a:endParaRPr lang="fr-FR" dirty="0"/>
          </a:p>
        </p:txBody>
      </p:sp>
      <p:sp>
        <p:nvSpPr>
          <p:cNvPr id="5" name="Espace réservé du contenu 4"/>
          <p:cNvSpPr>
            <a:spLocks noGrp="1"/>
          </p:cNvSpPr>
          <p:nvPr>
            <p:ph sz="half" idx="1"/>
          </p:nvPr>
        </p:nvSpPr>
        <p:spPr>
          <a:xfrm>
            <a:off x="417391" y="1905354"/>
            <a:ext cx="4206124" cy="4206240"/>
          </a:xfrm>
        </p:spPr>
        <p:txBody>
          <a:bodyPr>
            <a:noAutofit/>
          </a:bodyPr>
          <a:lstStyle/>
          <a:p>
            <a:pPr marL="0" indent="0">
              <a:buNone/>
            </a:pPr>
            <a:r>
              <a:rPr lang="fr-FR" sz="2400" u="sng" dirty="0" smtClean="0"/>
              <a:t>28 participants</a:t>
            </a:r>
            <a:endParaRPr lang="fr-FR" sz="2400" u="sng" dirty="0"/>
          </a:p>
          <a:p>
            <a:pPr marL="0" indent="0">
              <a:buNone/>
            </a:pPr>
            <a:endParaRPr lang="fr-FR" sz="2400" u="sng" dirty="0" smtClean="0"/>
          </a:p>
          <a:p>
            <a:pPr marL="0" indent="0">
              <a:buNone/>
            </a:pPr>
            <a:r>
              <a:rPr lang="fr-FR" sz="2400" dirty="0" smtClean="0"/>
              <a:t>Rousseau Maxime (BEM) 4</a:t>
            </a:r>
            <a:r>
              <a:rPr lang="fr-FR" sz="2400" baseline="30000" dirty="0" smtClean="0"/>
              <a:t>ème</a:t>
            </a:r>
            <a:r>
              <a:rPr lang="fr-FR" sz="2400" dirty="0" smtClean="0"/>
              <a:t> Mathias </a:t>
            </a:r>
            <a:r>
              <a:rPr lang="fr-FR" sz="2400" dirty="0" err="1" smtClean="0"/>
              <a:t>Fourny</a:t>
            </a:r>
            <a:r>
              <a:rPr lang="fr-FR" sz="2400" dirty="0" smtClean="0"/>
              <a:t> (JUM) 4</a:t>
            </a:r>
            <a:r>
              <a:rPr lang="fr-FR" sz="2400" baseline="30000" dirty="0" smtClean="0"/>
              <a:t>ème</a:t>
            </a:r>
            <a:r>
              <a:rPr lang="fr-FR" sz="2400" dirty="0" smtClean="0"/>
              <a:t> </a:t>
            </a:r>
          </a:p>
        </p:txBody>
      </p:sp>
      <p:pic>
        <p:nvPicPr>
          <p:cNvPr id="3" name="Imag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554980" y="2057400"/>
            <a:ext cx="5913120" cy="4434840"/>
          </a:xfrm>
          <a:prstGeom prst="rect">
            <a:avLst/>
          </a:prstGeom>
        </p:spPr>
      </p:pic>
    </p:spTree>
    <p:extLst>
      <p:ext uri="{BB962C8B-B14F-4D97-AF65-F5344CB8AC3E}">
        <p14:creationId xmlns:p14="http://schemas.microsoft.com/office/powerpoint/2010/main" val="3686538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randombar(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randombar(horizontal)">
                                      <p:cBhvr>
                                        <p:cTn id="1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Régionaux de cross (AVORD 28 janvier) – TOP 10</a:t>
            </a:r>
            <a:endParaRPr lang="fr-FR" dirty="0"/>
          </a:p>
        </p:txBody>
      </p:sp>
      <p:sp>
        <p:nvSpPr>
          <p:cNvPr id="3" name="Espace réservé du contenu 2"/>
          <p:cNvSpPr>
            <a:spLocks noGrp="1"/>
          </p:cNvSpPr>
          <p:nvPr>
            <p:ph sz="half" idx="1"/>
          </p:nvPr>
        </p:nvSpPr>
        <p:spPr/>
        <p:txBody>
          <a:bodyPr/>
          <a:lstStyle/>
          <a:p>
            <a:r>
              <a:rPr lang="fr-FR" dirty="0" smtClean="0"/>
              <a:t>23 qualifiés</a:t>
            </a:r>
          </a:p>
          <a:p>
            <a:r>
              <a:rPr lang="fr-FR" dirty="0" smtClean="0"/>
              <a:t>Eléonore </a:t>
            </a:r>
            <a:r>
              <a:rPr lang="fr-FR" dirty="0" err="1" smtClean="0"/>
              <a:t>Pidance</a:t>
            </a:r>
            <a:r>
              <a:rPr lang="fr-FR" dirty="0" smtClean="0"/>
              <a:t> 11</a:t>
            </a:r>
            <a:r>
              <a:rPr lang="fr-FR" baseline="30000" dirty="0" smtClean="0"/>
              <a:t>ème</a:t>
            </a:r>
            <a:r>
              <a:rPr lang="fr-FR" dirty="0" smtClean="0"/>
              <a:t> CAF</a:t>
            </a:r>
          </a:p>
          <a:p>
            <a:endParaRPr lang="fr-FR" dirty="0"/>
          </a:p>
        </p:txBody>
      </p:sp>
      <p:pic>
        <p:nvPicPr>
          <p:cNvPr id="4" name="Imag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505700" y="2118360"/>
            <a:ext cx="1360654" cy="4549140"/>
          </a:xfrm>
          <a:prstGeom prst="rect">
            <a:avLst/>
          </a:prstGeom>
        </p:spPr>
      </p:pic>
    </p:spTree>
    <p:extLst>
      <p:ext uri="{BB962C8B-B14F-4D97-AF65-F5344CB8AC3E}">
        <p14:creationId xmlns:p14="http://schemas.microsoft.com/office/powerpoint/2010/main" val="13600436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Demi finale championnat de France (ROMORANTIN 18 février) – TOP 20</a:t>
            </a:r>
            <a:endParaRPr lang="fr-FR" dirty="0"/>
          </a:p>
        </p:txBody>
      </p:sp>
      <p:sp>
        <p:nvSpPr>
          <p:cNvPr id="3" name="Espace réservé du contenu 2"/>
          <p:cNvSpPr>
            <a:spLocks noGrp="1"/>
          </p:cNvSpPr>
          <p:nvPr>
            <p:ph sz="half" idx="1"/>
          </p:nvPr>
        </p:nvSpPr>
        <p:spPr>
          <a:xfrm>
            <a:off x="1205344" y="2011680"/>
            <a:ext cx="4380116" cy="4206240"/>
          </a:xfrm>
        </p:spPr>
        <p:txBody>
          <a:bodyPr/>
          <a:lstStyle/>
          <a:p>
            <a:r>
              <a:rPr lang="fr-FR" dirty="0"/>
              <a:t>4</a:t>
            </a:r>
            <a:r>
              <a:rPr lang="fr-FR" dirty="0" smtClean="0"/>
              <a:t> qualifiés, Laure Rousseau, Mattéo </a:t>
            </a:r>
            <a:r>
              <a:rPr lang="fr-FR" dirty="0" err="1" smtClean="0"/>
              <a:t>Jasny</a:t>
            </a:r>
            <a:r>
              <a:rPr lang="fr-FR" dirty="0" smtClean="0"/>
              <a:t>, Mathias </a:t>
            </a:r>
            <a:r>
              <a:rPr lang="fr-FR" dirty="0" err="1" smtClean="0"/>
              <a:t>Fourny</a:t>
            </a:r>
            <a:r>
              <a:rPr lang="fr-FR" dirty="0" smtClean="0"/>
              <a:t> et Denis </a:t>
            </a:r>
            <a:r>
              <a:rPr lang="fr-FR" dirty="0" err="1" smtClean="0"/>
              <a:t>Fourny</a:t>
            </a:r>
            <a:endParaRPr lang="fr-FR" dirty="0" smtClean="0"/>
          </a:p>
        </p:txBody>
      </p:sp>
      <p:pic>
        <p:nvPicPr>
          <p:cNvPr id="6" name="Espace réservé du contenu 5"/>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5535582" y="1767840"/>
            <a:ext cx="2543413" cy="3391217"/>
          </a:xfrm>
        </p:spPr>
      </p:pic>
      <p:pic>
        <p:nvPicPr>
          <p:cNvPr id="7" name="Imag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078995" y="1767840"/>
            <a:ext cx="1849865" cy="3985260"/>
          </a:xfrm>
          <a:prstGeom prst="rect">
            <a:avLst/>
          </a:prstGeom>
        </p:spPr>
      </p:pic>
      <p:pic>
        <p:nvPicPr>
          <p:cNvPr id="8" name="Imag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28860" y="1767840"/>
            <a:ext cx="2263140" cy="3017520"/>
          </a:xfrm>
          <a:prstGeom prst="rect">
            <a:avLst/>
          </a:prstGeom>
        </p:spPr>
      </p:pic>
      <p:pic>
        <p:nvPicPr>
          <p:cNvPr id="9" name="Image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83230" y="3135630"/>
            <a:ext cx="2474595" cy="3299460"/>
          </a:xfrm>
          <a:prstGeom prst="rect">
            <a:avLst/>
          </a:prstGeom>
        </p:spPr>
      </p:pic>
    </p:spTree>
    <p:extLst>
      <p:ext uri="{BB962C8B-B14F-4D97-AF65-F5344CB8AC3E}">
        <p14:creationId xmlns:p14="http://schemas.microsoft.com/office/powerpoint/2010/main" val="37443953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championnats </a:t>
            </a:r>
            <a:r>
              <a:rPr lang="fr-FR" dirty="0" err="1" smtClean="0"/>
              <a:t>regionaux</a:t>
            </a:r>
            <a:r>
              <a:rPr lang="fr-FR" dirty="0" smtClean="0"/>
              <a:t> en salle (21 janvier </a:t>
            </a:r>
            <a:r>
              <a:rPr lang="fr-FR" dirty="0" err="1" smtClean="0"/>
              <a:t>Orleans</a:t>
            </a:r>
            <a:r>
              <a:rPr lang="fr-FR" dirty="0" smtClean="0"/>
              <a:t>) – TOP 10</a:t>
            </a:r>
            <a:endParaRPr lang="fr-FR" dirty="0"/>
          </a:p>
        </p:txBody>
      </p:sp>
      <p:sp>
        <p:nvSpPr>
          <p:cNvPr id="3" name="Espace réservé du contenu 2"/>
          <p:cNvSpPr>
            <a:spLocks noGrp="1"/>
          </p:cNvSpPr>
          <p:nvPr>
            <p:ph sz="half" idx="1"/>
          </p:nvPr>
        </p:nvSpPr>
        <p:spPr>
          <a:xfrm>
            <a:off x="734096" y="2011680"/>
            <a:ext cx="5226128" cy="4530788"/>
          </a:xfrm>
        </p:spPr>
        <p:txBody>
          <a:bodyPr>
            <a:normAutofit/>
          </a:bodyPr>
          <a:lstStyle/>
          <a:p>
            <a:r>
              <a:rPr lang="fr-FR" dirty="0" err="1" smtClean="0"/>
              <a:t>Mayline</a:t>
            </a:r>
            <a:r>
              <a:rPr lang="fr-FR" dirty="0" smtClean="0"/>
              <a:t> </a:t>
            </a:r>
            <a:r>
              <a:rPr lang="fr-FR" dirty="0" err="1" smtClean="0"/>
              <a:t>Andre</a:t>
            </a:r>
            <a:r>
              <a:rPr lang="fr-FR" dirty="0" smtClean="0"/>
              <a:t> 6</a:t>
            </a:r>
            <a:r>
              <a:rPr lang="fr-FR" baseline="30000" dirty="0" smtClean="0"/>
              <a:t>ème</a:t>
            </a:r>
            <a:r>
              <a:rPr lang="fr-FR" dirty="0" smtClean="0"/>
              <a:t> cadette au poids,</a:t>
            </a:r>
          </a:p>
          <a:p>
            <a:r>
              <a:rPr lang="fr-FR" dirty="0" smtClean="0"/>
              <a:t>Léana </a:t>
            </a:r>
            <a:r>
              <a:rPr lang="fr-FR" dirty="0" err="1" smtClean="0"/>
              <a:t>Seroux</a:t>
            </a:r>
            <a:r>
              <a:rPr lang="fr-FR" dirty="0" smtClean="0"/>
              <a:t>, 10</a:t>
            </a:r>
            <a:r>
              <a:rPr lang="fr-FR" baseline="30000" dirty="0" smtClean="0"/>
              <a:t>ème</a:t>
            </a:r>
            <a:r>
              <a:rPr lang="fr-FR" dirty="0" smtClean="0"/>
              <a:t> junior à la longueur</a:t>
            </a:r>
          </a:p>
          <a:p>
            <a:r>
              <a:rPr lang="fr-FR" dirty="0" smtClean="0"/>
              <a:t>Théo </a:t>
            </a:r>
            <a:r>
              <a:rPr lang="fr-FR" dirty="0" err="1" smtClean="0"/>
              <a:t>Chabenat</a:t>
            </a:r>
            <a:r>
              <a:rPr lang="fr-FR" dirty="0" smtClean="0"/>
              <a:t> 5</a:t>
            </a:r>
            <a:r>
              <a:rPr lang="fr-FR" baseline="30000" dirty="0" smtClean="0"/>
              <a:t>ème</a:t>
            </a:r>
            <a:r>
              <a:rPr lang="fr-FR" dirty="0" smtClean="0"/>
              <a:t> junior au 60m, 6</a:t>
            </a:r>
            <a:r>
              <a:rPr lang="fr-FR" baseline="30000" dirty="0" smtClean="0"/>
              <a:t>ème</a:t>
            </a:r>
            <a:r>
              <a:rPr lang="fr-FR" dirty="0" smtClean="0"/>
              <a:t> à la longueur</a:t>
            </a:r>
          </a:p>
          <a:p>
            <a:r>
              <a:rPr lang="fr-FR" dirty="0" smtClean="0"/>
              <a:t>Victor </a:t>
            </a:r>
            <a:r>
              <a:rPr lang="fr-FR" dirty="0" err="1" smtClean="0"/>
              <a:t>Jasny</a:t>
            </a:r>
            <a:r>
              <a:rPr lang="fr-FR" dirty="0" smtClean="0"/>
              <a:t> 8</a:t>
            </a:r>
            <a:r>
              <a:rPr lang="fr-FR" baseline="30000" dirty="0" smtClean="0"/>
              <a:t>ème</a:t>
            </a:r>
            <a:r>
              <a:rPr lang="fr-FR" dirty="0" smtClean="0"/>
              <a:t> junior au 60m, </a:t>
            </a:r>
            <a:r>
              <a:rPr lang="fr-FR" u="sng" dirty="0" smtClean="0"/>
              <a:t>champion régional au poids</a:t>
            </a:r>
            <a:r>
              <a:rPr lang="fr-FR" dirty="0" smtClean="0"/>
              <a:t>, 8</a:t>
            </a:r>
            <a:r>
              <a:rPr lang="fr-FR" baseline="30000" dirty="0" smtClean="0"/>
              <a:t>ème</a:t>
            </a:r>
            <a:r>
              <a:rPr lang="fr-FR" dirty="0" smtClean="0"/>
              <a:t> à la longueur</a:t>
            </a:r>
          </a:p>
          <a:p>
            <a:r>
              <a:rPr lang="fr-FR" u="sng" dirty="0" smtClean="0"/>
              <a:t>Alexis Lesage champion régional à la hauteur junior </a:t>
            </a:r>
            <a:r>
              <a:rPr lang="fr-FR" dirty="0" smtClean="0"/>
              <a:t>et 4</a:t>
            </a:r>
            <a:r>
              <a:rPr lang="fr-FR" baseline="30000" dirty="0" smtClean="0"/>
              <a:t>ème</a:t>
            </a:r>
            <a:r>
              <a:rPr lang="fr-FR" dirty="0" smtClean="0"/>
              <a:t> au 400m,</a:t>
            </a:r>
          </a:p>
          <a:p>
            <a:r>
              <a:rPr lang="fr-FR" dirty="0" smtClean="0"/>
              <a:t>Mattéo </a:t>
            </a:r>
            <a:r>
              <a:rPr lang="fr-FR" dirty="0" err="1" smtClean="0"/>
              <a:t>Jasny</a:t>
            </a:r>
            <a:r>
              <a:rPr lang="fr-FR" dirty="0" smtClean="0"/>
              <a:t> 6</a:t>
            </a:r>
            <a:r>
              <a:rPr lang="fr-FR" baseline="30000" dirty="0" smtClean="0"/>
              <a:t>ème</a:t>
            </a:r>
            <a:r>
              <a:rPr lang="fr-FR" dirty="0" smtClean="0"/>
              <a:t> au 400m cadet</a:t>
            </a:r>
          </a:p>
        </p:txBody>
      </p:sp>
      <p:pic>
        <p:nvPicPr>
          <p:cNvPr id="7" name="Imag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408965" y="1867070"/>
            <a:ext cx="2767972" cy="4929970"/>
          </a:xfrm>
          <a:prstGeom prst="rect">
            <a:avLst/>
          </a:prstGeom>
        </p:spPr>
      </p:pic>
    </p:spTree>
    <p:extLst>
      <p:ext uri="{BB962C8B-B14F-4D97-AF65-F5344CB8AC3E}">
        <p14:creationId xmlns:p14="http://schemas.microsoft.com/office/powerpoint/2010/main" val="39829496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Departementaux</a:t>
            </a:r>
            <a:r>
              <a:rPr lang="fr-FR" dirty="0" smtClean="0"/>
              <a:t> sur piste (26 mai à bourges) -podium</a:t>
            </a:r>
            <a:endParaRPr lang="fr-FR" dirty="0"/>
          </a:p>
        </p:txBody>
      </p:sp>
      <p:sp>
        <p:nvSpPr>
          <p:cNvPr id="3" name="Espace réservé du contenu 2"/>
          <p:cNvSpPr>
            <a:spLocks noGrp="1"/>
          </p:cNvSpPr>
          <p:nvPr>
            <p:ph sz="half" idx="1"/>
          </p:nvPr>
        </p:nvSpPr>
        <p:spPr>
          <a:xfrm>
            <a:off x="321972" y="2011680"/>
            <a:ext cx="5638252" cy="4495800"/>
          </a:xfrm>
        </p:spPr>
        <p:txBody>
          <a:bodyPr>
            <a:noAutofit/>
          </a:bodyPr>
          <a:lstStyle/>
          <a:p>
            <a:r>
              <a:rPr lang="fr-FR" sz="1600" u="sng" dirty="0" err="1" smtClean="0"/>
              <a:t>Youna</a:t>
            </a:r>
            <a:r>
              <a:rPr lang="fr-FR" sz="1600" u="sng" dirty="0" smtClean="0"/>
              <a:t> </a:t>
            </a:r>
            <a:r>
              <a:rPr lang="fr-FR" sz="1600" u="sng" dirty="0" err="1" smtClean="0"/>
              <a:t>Barnad</a:t>
            </a:r>
            <a:r>
              <a:rPr lang="fr-FR" sz="1600" u="sng" dirty="0" smtClean="0"/>
              <a:t> 15</a:t>
            </a:r>
            <a:r>
              <a:rPr lang="fr-FR" sz="1600" u="sng" baseline="30000" dirty="0" smtClean="0"/>
              <a:t>ème</a:t>
            </a:r>
            <a:r>
              <a:rPr lang="fr-FR" sz="1600" u="sng" dirty="0" smtClean="0"/>
              <a:t> du triathlon benjamine </a:t>
            </a:r>
          </a:p>
          <a:p>
            <a:r>
              <a:rPr lang="fr-FR" sz="1600" u="sng" dirty="0" err="1" smtClean="0"/>
              <a:t>Maëlie</a:t>
            </a:r>
            <a:r>
              <a:rPr lang="fr-FR" sz="1600" u="sng" dirty="0" smtClean="0"/>
              <a:t> Planche 21</a:t>
            </a:r>
            <a:r>
              <a:rPr lang="fr-FR" sz="1600" u="sng" baseline="30000" dirty="0" smtClean="0"/>
              <a:t>ème</a:t>
            </a:r>
            <a:r>
              <a:rPr lang="fr-FR" sz="1600" u="sng" dirty="0" smtClean="0"/>
              <a:t> du triathlon benjamine</a:t>
            </a:r>
          </a:p>
          <a:p>
            <a:r>
              <a:rPr lang="fr-FR" sz="1600" u="sng" dirty="0" smtClean="0"/>
              <a:t>Camille Le Berre 23</a:t>
            </a:r>
            <a:r>
              <a:rPr lang="fr-FR" sz="1600" u="sng" baseline="30000" dirty="0" smtClean="0"/>
              <a:t>ème</a:t>
            </a:r>
            <a:r>
              <a:rPr lang="fr-FR" sz="1600" u="sng" dirty="0" smtClean="0"/>
              <a:t> du triathlon benjamine</a:t>
            </a:r>
            <a:endParaRPr lang="fr-FR" sz="1600" u="sng" dirty="0"/>
          </a:p>
          <a:p>
            <a:r>
              <a:rPr lang="fr-FR" sz="1600" u="sng" dirty="0" smtClean="0"/>
              <a:t>Marion Le Berre Vice championne du Cher sur 50m minime</a:t>
            </a:r>
          </a:p>
          <a:p>
            <a:r>
              <a:rPr lang="fr-FR" sz="1600" u="sng" dirty="0" err="1" smtClean="0"/>
              <a:t>Léah</a:t>
            </a:r>
            <a:r>
              <a:rPr lang="fr-FR" sz="1600" u="sng" dirty="0" smtClean="0"/>
              <a:t> </a:t>
            </a:r>
            <a:r>
              <a:rPr lang="fr-FR" sz="1600" u="sng" dirty="0" err="1" smtClean="0"/>
              <a:t>Fourny</a:t>
            </a:r>
            <a:r>
              <a:rPr lang="fr-FR" sz="1600" u="sng" dirty="0" smtClean="0"/>
              <a:t> championne du Cher du poids minime</a:t>
            </a:r>
          </a:p>
          <a:p>
            <a:r>
              <a:rPr lang="fr-FR" sz="1600" u="sng" dirty="0" smtClean="0"/>
              <a:t>Naïs </a:t>
            </a:r>
            <a:r>
              <a:rPr lang="fr-FR" sz="1600" u="sng" dirty="0" err="1" smtClean="0"/>
              <a:t>Ouairy</a:t>
            </a:r>
            <a:r>
              <a:rPr lang="fr-FR" sz="1600" u="sng" dirty="0" smtClean="0"/>
              <a:t> 3</a:t>
            </a:r>
            <a:r>
              <a:rPr lang="fr-FR" sz="1600" u="sng" baseline="30000" dirty="0" smtClean="0"/>
              <a:t>ème</a:t>
            </a:r>
            <a:r>
              <a:rPr lang="fr-FR" sz="1600" u="sng" dirty="0" smtClean="0"/>
              <a:t> au poids minime</a:t>
            </a:r>
          </a:p>
          <a:p>
            <a:r>
              <a:rPr lang="fr-FR" sz="1600" u="sng" dirty="0" err="1" smtClean="0"/>
              <a:t>Mayline</a:t>
            </a:r>
            <a:r>
              <a:rPr lang="fr-FR" sz="1600" u="sng" dirty="0" smtClean="0"/>
              <a:t> </a:t>
            </a:r>
            <a:r>
              <a:rPr lang="fr-FR" sz="1600" u="sng" dirty="0" err="1" smtClean="0"/>
              <a:t>Andre</a:t>
            </a:r>
            <a:r>
              <a:rPr lang="fr-FR" sz="1600" u="sng" dirty="0" smtClean="0"/>
              <a:t> 3</a:t>
            </a:r>
            <a:r>
              <a:rPr lang="fr-FR" sz="1600" u="sng" baseline="30000" dirty="0" smtClean="0"/>
              <a:t>ème</a:t>
            </a:r>
            <a:r>
              <a:rPr lang="fr-FR" sz="1600" u="sng" dirty="0" smtClean="0"/>
              <a:t> cadette sur le poids (à 1cm de la seconde), vice championne du disque et du triple saut</a:t>
            </a:r>
          </a:p>
          <a:p>
            <a:r>
              <a:rPr lang="fr-FR" sz="1600" u="sng" dirty="0" smtClean="0"/>
              <a:t>Camille </a:t>
            </a:r>
            <a:r>
              <a:rPr lang="fr-FR" sz="1600" u="sng" dirty="0" err="1" smtClean="0"/>
              <a:t>Bobin</a:t>
            </a:r>
            <a:r>
              <a:rPr lang="fr-FR" sz="1600" u="sng" dirty="0" smtClean="0"/>
              <a:t> championne du cher de la hauteur minime</a:t>
            </a:r>
          </a:p>
          <a:p>
            <a:r>
              <a:rPr lang="fr-FR" sz="1600" u="sng" dirty="0" smtClean="0"/>
              <a:t>Léana </a:t>
            </a:r>
            <a:r>
              <a:rPr lang="fr-FR" sz="1600" u="sng" dirty="0" err="1" smtClean="0"/>
              <a:t>Seroux</a:t>
            </a:r>
            <a:r>
              <a:rPr lang="fr-FR" sz="1600" u="sng" dirty="0" smtClean="0"/>
              <a:t> vice championne du cher junior de la longueur</a:t>
            </a:r>
            <a:endParaRPr lang="fr-FR" sz="1600" u="sng" dirty="0"/>
          </a:p>
        </p:txBody>
      </p:sp>
      <p:sp>
        <p:nvSpPr>
          <p:cNvPr id="4" name="Espace réservé du contenu 3"/>
          <p:cNvSpPr>
            <a:spLocks noGrp="1"/>
          </p:cNvSpPr>
          <p:nvPr>
            <p:ph sz="half" idx="2"/>
          </p:nvPr>
        </p:nvSpPr>
        <p:spPr>
          <a:xfrm>
            <a:off x="6078828" y="2011680"/>
            <a:ext cx="5885645" cy="4685334"/>
          </a:xfrm>
        </p:spPr>
        <p:txBody>
          <a:bodyPr>
            <a:normAutofit fontScale="85000" lnSpcReduction="20000"/>
          </a:bodyPr>
          <a:lstStyle/>
          <a:p>
            <a:r>
              <a:rPr lang="fr-FR" sz="2100" u="sng" dirty="0" smtClean="0"/>
              <a:t>Rousseau Maxime 5</a:t>
            </a:r>
            <a:r>
              <a:rPr lang="fr-FR" sz="2100" u="sng" baseline="30000" dirty="0" smtClean="0"/>
              <a:t>ème</a:t>
            </a:r>
            <a:r>
              <a:rPr lang="fr-FR" sz="2100" u="sng" dirty="0" smtClean="0"/>
              <a:t> du triathlon benjamin</a:t>
            </a:r>
          </a:p>
          <a:p>
            <a:r>
              <a:rPr lang="fr-FR" sz="2100" u="sng" dirty="0" smtClean="0"/>
              <a:t>Enzo </a:t>
            </a:r>
            <a:r>
              <a:rPr lang="fr-FR" sz="2100" u="sng" dirty="0" err="1" smtClean="0"/>
              <a:t>Bisutti</a:t>
            </a:r>
            <a:r>
              <a:rPr lang="fr-FR" sz="2100" u="sng" dirty="0" smtClean="0"/>
              <a:t> 13</a:t>
            </a:r>
            <a:r>
              <a:rPr lang="fr-FR" sz="2100" u="sng" baseline="30000" dirty="0" smtClean="0"/>
              <a:t>ème</a:t>
            </a:r>
            <a:r>
              <a:rPr lang="fr-FR" sz="2100" u="sng" dirty="0" smtClean="0"/>
              <a:t> du triathlon benjamin </a:t>
            </a:r>
          </a:p>
          <a:p>
            <a:r>
              <a:rPr lang="fr-FR" sz="2100" u="sng" dirty="0" smtClean="0"/>
              <a:t>Mattéo </a:t>
            </a:r>
            <a:r>
              <a:rPr lang="fr-FR" sz="2100" u="sng" dirty="0" err="1" smtClean="0"/>
              <a:t>Jasny</a:t>
            </a:r>
            <a:r>
              <a:rPr lang="fr-FR" sz="2100" u="sng" dirty="0" smtClean="0"/>
              <a:t> vice champion du cher du poids </a:t>
            </a:r>
            <a:r>
              <a:rPr lang="fr-FR" sz="2100" u="sng" dirty="0" err="1" smtClean="0"/>
              <a:t>cadet,du</a:t>
            </a:r>
            <a:r>
              <a:rPr lang="fr-FR" sz="2100" u="sng" dirty="0" smtClean="0"/>
              <a:t> 1500m, de la longueur, champion du cher du disque,  du marteau, du triathlon, </a:t>
            </a:r>
          </a:p>
          <a:p>
            <a:r>
              <a:rPr lang="fr-FR" sz="2100" u="sng" dirty="0" smtClean="0"/>
              <a:t>Alexis Lesage champion du cher junior du 110mH et de la hauteur, vice champion du cher du poids, du disque</a:t>
            </a:r>
            <a:endParaRPr lang="fr-FR" sz="2100" u="sng" dirty="0"/>
          </a:p>
          <a:p>
            <a:r>
              <a:rPr lang="fr-FR" sz="2100" u="sng" dirty="0" smtClean="0"/>
              <a:t>Victor </a:t>
            </a:r>
            <a:r>
              <a:rPr lang="fr-FR" sz="2100" u="sng" dirty="0" err="1" smtClean="0"/>
              <a:t>Jasny</a:t>
            </a:r>
            <a:r>
              <a:rPr lang="fr-FR" sz="2100" u="sng" dirty="0"/>
              <a:t> </a:t>
            </a:r>
            <a:r>
              <a:rPr lang="fr-FR" sz="2100" u="sng" dirty="0" smtClean="0"/>
              <a:t>champion du cher junior du poids,3ème du 100m, 3</a:t>
            </a:r>
            <a:r>
              <a:rPr lang="fr-FR" sz="2100" u="sng" baseline="30000" dirty="0" smtClean="0"/>
              <a:t>ème</a:t>
            </a:r>
            <a:r>
              <a:rPr lang="fr-FR" sz="2100" u="sng" dirty="0" smtClean="0"/>
              <a:t> à la longueur</a:t>
            </a:r>
          </a:p>
          <a:p>
            <a:r>
              <a:rPr lang="fr-FR" sz="2100" u="sng" dirty="0" smtClean="0"/>
              <a:t>Yannick Lesage champion du cher du 110mH senior de la hauteur de la perche et de la longueur, vice champion du cher du 100m et du marteau, 3</a:t>
            </a:r>
            <a:r>
              <a:rPr lang="fr-FR" sz="2100" u="sng" baseline="30000" dirty="0" smtClean="0"/>
              <a:t>ème</a:t>
            </a:r>
            <a:r>
              <a:rPr lang="fr-FR" sz="2100" u="sng" dirty="0" smtClean="0"/>
              <a:t> au poids, </a:t>
            </a:r>
          </a:p>
          <a:p>
            <a:r>
              <a:rPr lang="fr-FR" sz="2100" u="sng" dirty="0" smtClean="0"/>
              <a:t>Théo </a:t>
            </a:r>
            <a:r>
              <a:rPr lang="fr-FR" sz="2100" u="sng" dirty="0" err="1" smtClean="0"/>
              <a:t>Chabenat</a:t>
            </a:r>
            <a:r>
              <a:rPr lang="fr-FR" sz="2100" u="sng" dirty="0" smtClean="0"/>
              <a:t> champion du cher junior du 100m et de la perche, vice champion de la longueur</a:t>
            </a:r>
          </a:p>
          <a:p>
            <a:r>
              <a:rPr lang="fr-FR" sz="2100" u="sng" dirty="0" smtClean="0"/>
              <a:t>Relais 4*100 champion du cher senior : Théo, Alexis, Yannick et Mattéo</a:t>
            </a:r>
          </a:p>
          <a:p>
            <a:endParaRPr lang="fr-FR" u="sng" dirty="0" smtClean="0"/>
          </a:p>
          <a:p>
            <a:endParaRPr lang="fr-FR" u="sng" dirty="0"/>
          </a:p>
        </p:txBody>
      </p:sp>
    </p:spTree>
    <p:extLst>
      <p:ext uri="{BB962C8B-B14F-4D97-AF65-F5344CB8AC3E}">
        <p14:creationId xmlns:p14="http://schemas.microsoft.com/office/powerpoint/2010/main" val="36388323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Departementaux</a:t>
            </a:r>
            <a:r>
              <a:rPr lang="fr-FR" dirty="0" smtClean="0"/>
              <a:t> sur piste (26 mai à bourges)</a:t>
            </a:r>
            <a:endParaRPr lang="fr-FR" dirty="0"/>
          </a:p>
        </p:txBody>
      </p:sp>
      <p:sp>
        <p:nvSpPr>
          <p:cNvPr id="3" name="Espace réservé du contenu 2"/>
          <p:cNvSpPr>
            <a:spLocks noGrp="1"/>
          </p:cNvSpPr>
          <p:nvPr>
            <p:ph sz="half" idx="1"/>
          </p:nvPr>
        </p:nvSpPr>
        <p:spPr/>
        <p:txBody>
          <a:bodyPr/>
          <a:lstStyle/>
          <a:p>
            <a:r>
              <a:rPr lang="fr-FR" dirty="0" smtClean="0"/>
              <a:t>Concours de la longueur avec Yannick à 5m66, Théo à 5m58, Victor à 5m56 et Alexis à 5m56 sans oublier Mattéo à 5m03 : un concours qui restera gravé !</a:t>
            </a:r>
          </a:p>
          <a:p>
            <a:r>
              <a:rPr lang="fr-FR" dirty="0" smtClean="0"/>
              <a:t>A noter la première compétition de Camille </a:t>
            </a:r>
            <a:r>
              <a:rPr lang="fr-FR" dirty="0" err="1" smtClean="0"/>
              <a:t>Bobin</a:t>
            </a:r>
            <a:r>
              <a:rPr lang="fr-FR" dirty="0" smtClean="0"/>
              <a:t> et titre à la hauteur, les filles il ne faut pas se sous évaluer !</a:t>
            </a:r>
          </a:p>
        </p:txBody>
      </p:sp>
      <p:sp>
        <p:nvSpPr>
          <p:cNvPr id="4" name="Espace réservé du contenu 3"/>
          <p:cNvSpPr>
            <a:spLocks noGrp="1"/>
          </p:cNvSpPr>
          <p:nvPr>
            <p:ph sz="half" idx="2"/>
          </p:nvPr>
        </p:nvSpPr>
        <p:spPr/>
        <p:txBody>
          <a:bodyPr/>
          <a:lstStyle/>
          <a:p>
            <a:endParaRPr lang="fr-FR" dirty="0"/>
          </a:p>
        </p:txBody>
      </p:sp>
    </p:spTree>
    <p:extLst>
      <p:ext uri="{BB962C8B-B14F-4D97-AF65-F5344CB8AC3E}">
        <p14:creationId xmlns:p14="http://schemas.microsoft.com/office/powerpoint/2010/main" val="11953791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Departementaux</a:t>
            </a:r>
            <a:r>
              <a:rPr lang="fr-FR" dirty="0" smtClean="0"/>
              <a:t> sur piste (26 mai à bourges)</a:t>
            </a:r>
            <a:endParaRPr lang="fr-FR" dirty="0"/>
          </a:p>
        </p:txBody>
      </p:sp>
      <p:pic>
        <p:nvPicPr>
          <p:cNvPr id="7" name="Espace réservé du contenu 6"/>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1973862" y="1874203"/>
            <a:ext cx="2070136" cy="3368357"/>
          </a:xfrm>
        </p:spPr>
      </p:pic>
      <p:pic>
        <p:nvPicPr>
          <p:cNvPr id="8" name="Imag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69080" y="1866900"/>
            <a:ext cx="2548890" cy="3398520"/>
          </a:xfrm>
          <a:prstGeom prst="rect">
            <a:avLst/>
          </a:prstGeom>
        </p:spPr>
      </p:pic>
      <p:pic>
        <p:nvPicPr>
          <p:cNvPr id="10" name="Image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17971" y="1866900"/>
            <a:ext cx="2548890" cy="3398520"/>
          </a:xfrm>
          <a:prstGeom prst="rect">
            <a:avLst/>
          </a:prstGeom>
        </p:spPr>
      </p:pic>
      <p:pic>
        <p:nvPicPr>
          <p:cNvPr id="11" name="Image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66861" y="1866900"/>
            <a:ext cx="2548890" cy="3398520"/>
          </a:xfrm>
          <a:prstGeom prst="rect">
            <a:avLst/>
          </a:prstGeom>
        </p:spPr>
      </p:pic>
    </p:spTree>
    <p:extLst>
      <p:ext uri="{BB962C8B-B14F-4D97-AF65-F5344CB8AC3E}">
        <p14:creationId xmlns:p14="http://schemas.microsoft.com/office/powerpoint/2010/main" val="5175566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REGIONAUX sur piste (2 juin à Chartres/10 juin à Châteauroux)</a:t>
            </a:r>
            <a:endParaRPr lang="fr-FR" dirty="0"/>
          </a:p>
        </p:txBody>
      </p:sp>
      <p:sp>
        <p:nvSpPr>
          <p:cNvPr id="3" name="Espace réservé du contenu 2"/>
          <p:cNvSpPr>
            <a:spLocks noGrp="1"/>
          </p:cNvSpPr>
          <p:nvPr>
            <p:ph sz="half" idx="1"/>
          </p:nvPr>
        </p:nvSpPr>
        <p:spPr/>
        <p:txBody>
          <a:bodyPr>
            <a:normAutofit/>
          </a:bodyPr>
          <a:lstStyle/>
          <a:p>
            <a:pPr marL="0" indent="0">
              <a:buNone/>
            </a:pPr>
            <a:r>
              <a:rPr lang="fr-FR" dirty="0" smtClean="0"/>
              <a:t>Alexis Lesage champion régional à la hauteur junior</a:t>
            </a:r>
            <a:endParaRPr lang="fr-FR" u="sng" dirty="0"/>
          </a:p>
        </p:txBody>
      </p:sp>
      <p:sp>
        <p:nvSpPr>
          <p:cNvPr id="6" name="Espace réservé du contenu 5"/>
          <p:cNvSpPr>
            <a:spLocks noGrp="1"/>
          </p:cNvSpPr>
          <p:nvPr>
            <p:ph sz="half" idx="2"/>
          </p:nvPr>
        </p:nvSpPr>
        <p:spPr>
          <a:xfrm>
            <a:off x="6222771" y="1866900"/>
            <a:ext cx="4754880" cy="4206240"/>
          </a:xfrm>
        </p:spPr>
        <p:txBody>
          <a:bodyPr/>
          <a:lstStyle/>
          <a:p>
            <a:r>
              <a:rPr lang="fr-FR" dirty="0" smtClean="0"/>
              <a:t>Qualification de Marion Le Berre sur 50m et 100m minime</a:t>
            </a:r>
          </a:p>
          <a:p>
            <a:r>
              <a:rPr lang="fr-FR" dirty="0" smtClean="0"/>
              <a:t>Qualification de Maxime Rousseau sur le triathlon </a:t>
            </a:r>
          </a:p>
          <a:p>
            <a:endParaRPr lang="fr-FR" dirty="0" smtClean="0"/>
          </a:p>
        </p:txBody>
      </p:sp>
      <p:pic>
        <p:nvPicPr>
          <p:cNvPr id="5" name="Espace réservé du contenu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09464" y="3101340"/>
            <a:ext cx="1701641" cy="3025140"/>
          </a:xfrm>
          <a:prstGeom prst="rect">
            <a:avLst/>
          </a:prstGeom>
        </p:spPr>
      </p:pic>
      <p:pic>
        <p:nvPicPr>
          <p:cNvPr id="4" name="Imag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03760" y="2735580"/>
            <a:ext cx="2610096" cy="3756660"/>
          </a:xfrm>
          <a:prstGeom prst="rect">
            <a:avLst/>
          </a:prstGeom>
        </p:spPr>
      </p:pic>
    </p:spTree>
    <p:extLst>
      <p:ext uri="{BB962C8B-B14F-4D97-AF65-F5344CB8AC3E}">
        <p14:creationId xmlns:p14="http://schemas.microsoft.com/office/powerpoint/2010/main" val="41940461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a:t>
            </a:r>
            <a:r>
              <a:rPr lang="fr-FR" dirty="0" err="1" smtClean="0"/>
              <a:t>pre</a:t>
            </a:r>
            <a:r>
              <a:rPr lang="fr-FR" dirty="0" smtClean="0"/>
              <a:t> France à Challans le 30 juin </a:t>
            </a:r>
            <a:endParaRPr lang="fr-FR" dirty="0"/>
          </a:p>
        </p:txBody>
      </p:sp>
      <p:sp>
        <p:nvSpPr>
          <p:cNvPr id="3" name="Espace réservé du contenu 2"/>
          <p:cNvSpPr>
            <a:spLocks noGrp="1"/>
          </p:cNvSpPr>
          <p:nvPr>
            <p:ph sz="half" idx="1"/>
          </p:nvPr>
        </p:nvSpPr>
        <p:spPr/>
        <p:txBody>
          <a:bodyPr>
            <a:normAutofit/>
          </a:bodyPr>
          <a:lstStyle/>
          <a:p>
            <a:pPr marL="0" indent="0">
              <a:buNone/>
            </a:pPr>
            <a:r>
              <a:rPr lang="fr-FR" u="sng" dirty="0" smtClean="0"/>
              <a:t>Alexis Lesage 4</a:t>
            </a:r>
            <a:r>
              <a:rPr lang="fr-FR" u="sng" baseline="30000" dirty="0" smtClean="0"/>
              <a:t>ème</a:t>
            </a:r>
            <a:r>
              <a:rPr lang="fr-FR" u="sng" dirty="0" smtClean="0"/>
              <a:t> à la hauteur junior</a:t>
            </a:r>
          </a:p>
          <a:p>
            <a:pPr marL="0" indent="0">
              <a:buNone/>
            </a:pPr>
            <a:r>
              <a:rPr lang="fr-FR" u="sng" dirty="0" smtClean="0"/>
              <a:t> </a:t>
            </a:r>
            <a:endParaRPr lang="fr-FR" u="sng" dirty="0"/>
          </a:p>
        </p:txBody>
      </p:sp>
      <p:pic>
        <p:nvPicPr>
          <p:cNvPr id="4" name="Imag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37960" y="2057400"/>
            <a:ext cx="5242560" cy="3931920"/>
          </a:xfrm>
          <a:prstGeom prst="rect">
            <a:avLst/>
          </a:prstGeom>
        </p:spPr>
      </p:pic>
    </p:spTree>
    <p:extLst>
      <p:ext uri="{BB962C8B-B14F-4D97-AF65-F5344CB8AC3E}">
        <p14:creationId xmlns:p14="http://schemas.microsoft.com/office/powerpoint/2010/main" val="24102041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Championnats de France de </a:t>
            </a:r>
            <a:r>
              <a:rPr lang="fr-FR" dirty="0" err="1" smtClean="0"/>
              <a:t>trail</a:t>
            </a:r>
            <a:r>
              <a:rPr lang="fr-FR" dirty="0" smtClean="0"/>
              <a:t> (15 Juillet 2018 </a:t>
            </a:r>
            <a:r>
              <a:rPr lang="fr-FR" dirty="0" err="1" smtClean="0"/>
              <a:t>Montgenevre</a:t>
            </a:r>
            <a:r>
              <a:rPr lang="fr-FR" dirty="0" smtClean="0"/>
              <a:t> )</a:t>
            </a:r>
            <a:endParaRPr lang="fr-FR" dirty="0"/>
          </a:p>
        </p:txBody>
      </p:sp>
      <p:sp>
        <p:nvSpPr>
          <p:cNvPr id="3" name="Espace réservé du contenu 2"/>
          <p:cNvSpPr>
            <a:spLocks noGrp="1"/>
          </p:cNvSpPr>
          <p:nvPr>
            <p:ph sz="half" idx="1"/>
          </p:nvPr>
        </p:nvSpPr>
        <p:spPr>
          <a:xfrm>
            <a:off x="1205344" y="2011680"/>
            <a:ext cx="4326776" cy="4206240"/>
          </a:xfrm>
        </p:spPr>
        <p:txBody>
          <a:bodyPr>
            <a:normAutofit/>
          </a:bodyPr>
          <a:lstStyle/>
          <a:p>
            <a:r>
              <a:rPr lang="fr-FR" dirty="0"/>
              <a:t>4</a:t>
            </a:r>
            <a:r>
              <a:rPr lang="fr-FR" dirty="0" smtClean="0"/>
              <a:t> participants </a:t>
            </a:r>
          </a:p>
          <a:p>
            <a:r>
              <a:rPr lang="fr-FR" dirty="0" smtClean="0"/>
              <a:t>Fabrice </a:t>
            </a:r>
            <a:r>
              <a:rPr lang="fr-FR" dirty="0"/>
              <a:t>Rousseau, </a:t>
            </a:r>
            <a:r>
              <a:rPr lang="fr-FR" dirty="0" smtClean="0"/>
              <a:t>3h30 39</a:t>
            </a:r>
            <a:r>
              <a:rPr lang="fr-FR" baseline="30000" dirty="0" smtClean="0"/>
              <a:t>ème</a:t>
            </a:r>
            <a:r>
              <a:rPr lang="fr-FR" dirty="0" smtClean="0"/>
              <a:t> V2</a:t>
            </a:r>
          </a:p>
          <a:p>
            <a:r>
              <a:rPr lang="fr-FR" dirty="0"/>
              <a:t>Florent </a:t>
            </a:r>
            <a:r>
              <a:rPr lang="fr-FR" dirty="0" err="1"/>
              <a:t>Chabbert</a:t>
            </a:r>
            <a:r>
              <a:rPr lang="fr-FR" dirty="0"/>
              <a:t>, </a:t>
            </a:r>
            <a:r>
              <a:rPr lang="fr-FR" dirty="0" smtClean="0"/>
              <a:t>3h40 151</a:t>
            </a:r>
            <a:r>
              <a:rPr lang="fr-FR" baseline="30000" dirty="0" smtClean="0"/>
              <a:t>ème</a:t>
            </a:r>
            <a:r>
              <a:rPr lang="fr-FR" dirty="0" smtClean="0"/>
              <a:t> SE</a:t>
            </a:r>
            <a:endParaRPr lang="fr-FR" dirty="0"/>
          </a:p>
          <a:p>
            <a:r>
              <a:rPr lang="fr-FR" dirty="0" smtClean="0"/>
              <a:t>Karine </a:t>
            </a:r>
            <a:r>
              <a:rPr lang="fr-FR" dirty="0" err="1" smtClean="0"/>
              <a:t>Fline</a:t>
            </a:r>
            <a:r>
              <a:rPr lang="fr-FR" dirty="0" smtClean="0"/>
              <a:t> ,3h45 44</a:t>
            </a:r>
            <a:r>
              <a:rPr lang="fr-FR" baseline="30000" dirty="0" smtClean="0"/>
              <a:t>ème</a:t>
            </a:r>
            <a:r>
              <a:rPr lang="fr-FR" dirty="0" smtClean="0"/>
              <a:t> SE</a:t>
            </a:r>
          </a:p>
          <a:p>
            <a:r>
              <a:rPr lang="fr-FR" dirty="0" smtClean="0"/>
              <a:t>David Nicole, 4h17 51</a:t>
            </a:r>
            <a:r>
              <a:rPr lang="fr-FR" baseline="30000" dirty="0" smtClean="0"/>
              <a:t>ème</a:t>
            </a:r>
            <a:r>
              <a:rPr lang="fr-FR" dirty="0" smtClean="0"/>
              <a:t> V2</a:t>
            </a:r>
          </a:p>
        </p:txBody>
      </p:sp>
      <p:pic>
        <p:nvPicPr>
          <p:cNvPr id="7" name="Espace réservé du contenu 6"/>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6421438" y="1981240"/>
            <a:ext cx="4754562" cy="1188640"/>
          </a:xfrm>
        </p:spPr>
      </p:pic>
      <p:pic>
        <p:nvPicPr>
          <p:cNvPr id="8" name="Imag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21780" y="3284220"/>
            <a:ext cx="4450080" cy="3337560"/>
          </a:xfrm>
          <a:prstGeom prst="rect">
            <a:avLst/>
          </a:prstGeom>
        </p:spPr>
      </p:pic>
    </p:spTree>
    <p:extLst>
      <p:ext uri="{BB962C8B-B14F-4D97-AF65-F5344CB8AC3E}">
        <p14:creationId xmlns:p14="http://schemas.microsoft.com/office/powerpoint/2010/main" val="33976843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rapport sportif</a:t>
            </a:r>
            <a:endParaRPr lang="fr-FR" dirty="0"/>
          </a:p>
        </p:txBody>
      </p:sp>
      <p:sp>
        <p:nvSpPr>
          <p:cNvPr id="3" name="Espace réservé du contenu 2"/>
          <p:cNvSpPr>
            <a:spLocks noGrp="1"/>
          </p:cNvSpPr>
          <p:nvPr>
            <p:ph idx="1"/>
          </p:nvPr>
        </p:nvSpPr>
        <p:spPr/>
        <p:txBody>
          <a:bodyPr>
            <a:normAutofit fontScale="92500" lnSpcReduction="20000"/>
          </a:bodyPr>
          <a:lstStyle/>
          <a:p>
            <a:r>
              <a:rPr lang="fr-FR" sz="4800" dirty="0" smtClean="0"/>
              <a:t>Les effectifs 2017/2018</a:t>
            </a:r>
          </a:p>
          <a:p>
            <a:r>
              <a:rPr lang="fr-FR" sz="4800" dirty="0" smtClean="0"/>
              <a:t>Les athlètes avec un titre et/ou un podium régional interrégional</a:t>
            </a:r>
          </a:p>
          <a:p>
            <a:r>
              <a:rPr lang="fr-FR" sz="4800" dirty="0" smtClean="0"/>
              <a:t>Les évènements sportifs de la saison 2017/2018</a:t>
            </a:r>
          </a:p>
          <a:p>
            <a:r>
              <a:rPr lang="fr-FR" sz="4800" dirty="0" smtClean="0"/>
              <a:t>Le classement du club</a:t>
            </a:r>
          </a:p>
          <a:p>
            <a:r>
              <a:rPr lang="fr-FR" sz="4800" dirty="0" smtClean="0"/>
              <a:t>Les extraterrestres</a:t>
            </a:r>
            <a:endParaRPr lang="fr-FR" sz="4800" dirty="0"/>
          </a:p>
        </p:txBody>
      </p:sp>
    </p:spTree>
    <p:extLst>
      <p:ext uri="{BB962C8B-B14F-4D97-AF65-F5344CB8AC3E}">
        <p14:creationId xmlns:p14="http://schemas.microsoft.com/office/powerpoint/2010/main" val="11537791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CHAMPIONNATS DE France à BONDOUFLE le 22 juillet</a:t>
            </a:r>
            <a:endParaRPr lang="fr-FR" dirty="0"/>
          </a:p>
        </p:txBody>
      </p:sp>
      <p:sp>
        <p:nvSpPr>
          <p:cNvPr id="3" name="Espace réservé du contenu 2"/>
          <p:cNvSpPr>
            <a:spLocks noGrp="1"/>
          </p:cNvSpPr>
          <p:nvPr>
            <p:ph sz="half" idx="1"/>
          </p:nvPr>
        </p:nvSpPr>
        <p:spPr/>
        <p:txBody>
          <a:bodyPr>
            <a:normAutofit/>
          </a:bodyPr>
          <a:lstStyle/>
          <a:p>
            <a:pPr marL="0" indent="0">
              <a:buNone/>
            </a:pPr>
            <a:r>
              <a:rPr lang="fr-FR" u="sng" dirty="0" smtClean="0"/>
              <a:t>Juliette Rousseau 6</a:t>
            </a:r>
            <a:r>
              <a:rPr lang="fr-FR" u="sng" baseline="30000" dirty="0" smtClean="0"/>
              <a:t>ème</a:t>
            </a:r>
            <a:r>
              <a:rPr lang="fr-FR" u="sng" dirty="0" smtClean="0"/>
              <a:t> junior sur le </a:t>
            </a:r>
            <a:br>
              <a:rPr lang="fr-FR" u="sng" dirty="0" smtClean="0"/>
            </a:br>
            <a:r>
              <a:rPr lang="fr-FR" u="sng" dirty="0" smtClean="0"/>
              <a:t>10 000m marche (5</a:t>
            </a:r>
            <a:r>
              <a:rPr lang="fr-FR" u="sng" baseline="30000" dirty="0" smtClean="0"/>
              <a:t>ème</a:t>
            </a:r>
            <a:r>
              <a:rPr lang="fr-FR" u="sng" dirty="0" smtClean="0"/>
              <a:t> française)</a:t>
            </a:r>
          </a:p>
          <a:p>
            <a:pPr marL="0" indent="0">
              <a:buNone/>
            </a:pPr>
            <a:r>
              <a:rPr lang="fr-FR" u="sng" dirty="0" smtClean="0"/>
              <a:t> </a:t>
            </a:r>
            <a:endParaRPr lang="fr-FR" u="sng" dirty="0"/>
          </a:p>
        </p:txBody>
      </p:sp>
      <p:pic>
        <p:nvPicPr>
          <p:cNvPr id="5" name="Imag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56120" y="2141220"/>
            <a:ext cx="2468880" cy="3703320"/>
          </a:xfrm>
          <a:prstGeom prst="rect">
            <a:avLst/>
          </a:prstGeom>
        </p:spPr>
      </p:pic>
      <p:pic>
        <p:nvPicPr>
          <p:cNvPr id="6" name="Imag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3120" y="3116580"/>
            <a:ext cx="4318000" cy="3238500"/>
          </a:xfrm>
          <a:prstGeom prst="rect">
            <a:avLst/>
          </a:prstGeom>
        </p:spPr>
      </p:pic>
    </p:spTree>
    <p:extLst>
      <p:ext uri="{BB962C8B-B14F-4D97-AF65-F5344CB8AC3E}">
        <p14:creationId xmlns:p14="http://schemas.microsoft.com/office/powerpoint/2010/main" val="2380278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CHALLENGE départemental JEUNES EA/PO</a:t>
            </a:r>
            <a:endParaRPr lang="fr-FR" dirty="0"/>
          </a:p>
        </p:txBody>
      </p:sp>
      <p:sp>
        <p:nvSpPr>
          <p:cNvPr id="3" name="Espace réservé du contenu 2"/>
          <p:cNvSpPr>
            <a:spLocks noGrp="1"/>
          </p:cNvSpPr>
          <p:nvPr>
            <p:ph sz="half" idx="1"/>
          </p:nvPr>
        </p:nvSpPr>
        <p:spPr>
          <a:xfrm>
            <a:off x="170323" y="2217420"/>
            <a:ext cx="5409127" cy="4206240"/>
          </a:xfrm>
        </p:spPr>
        <p:txBody>
          <a:bodyPr>
            <a:normAutofit fontScale="92500" lnSpcReduction="20000"/>
          </a:bodyPr>
          <a:lstStyle/>
          <a:p>
            <a:pPr marL="0" indent="0">
              <a:buNone/>
            </a:pPr>
            <a:r>
              <a:rPr lang="fr-FR" dirty="0" smtClean="0"/>
              <a:t>13 </a:t>
            </a:r>
            <a:r>
              <a:rPr lang="fr-FR" dirty="0" err="1" smtClean="0"/>
              <a:t>compéttions</a:t>
            </a:r>
            <a:r>
              <a:rPr lang="fr-FR" dirty="0" smtClean="0"/>
              <a:t> : 4 cross, 4 compétitions en salle, 4 compétitions sur piste et le </a:t>
            </a:r>
            <a:r>
              <a:rPr lang="fr-FR" dirty="0" err="1" smtClean="0"/>
              <a:t>décajeunes</a:t>
            </a:r>
            <a:endParaRPr lang="fr-FR" dirty="0" smtClean="0"/>
          </a:p>
          <a:p>
            <a:pPr marL="0" indent="0">
              <a:buNone/>
            </a:pPr>
            <a:r>
              <a:rPr lang="fr-FR" dirty="0" smtClean="0"/>
              <a:t>18 compétiteurs (12PO, 6 EA; 12 garçons et 6 filles) pour 127 participations (2016/2017 : 34 compétiteurs pour 200 participations au global)</a:t>
            </a:r>
          </a:p>
          <a:p>
            <a:pPr marL="0" indent="0">
              <a:buNone/>
            </a:pPr>
            <a:r>
              <a:rPr lang="fr-FR" dirty="0" smtClean="0"/>
              <a:t>En moyenne 10 compétiteurs du SAMBA par compétition, en retraitant le </a:t>
            </a:r>
            <a:r>
              <a:rPr lang="fr-FR" dirty="0" err="1" smtClean="0"/>
              <a:t>décajeunes</a:t>
            </a:r>
            <a:r>
              <a:rPr lang="fr-FR" dirty="0" smtClean="0"/>
              <a:t> il y a un intérêt plus important pour la salle et le stade par rapport au cross.</a:t>
            </a:r>
          </a:p>
          <a:p>
            <a:pPr marL="0" indent="0">
              <a:buNone/>
            </a:pPr>
            <a:r>
              <a:rPr lang="fr-FR" dirty="0" smtClean="0"/>
              <a:t>5 athlètes ont remporté le challenge départemental (7 en 2016/2017) Maxence est EA, les autres sont PO</a:t>
            </a:r>
          </a:p>
          <a:p>
            <a:pPr marL="0" indent="0">
              <a:buNone/>
            </a:pPr>
            <a:r>
              <a:rPr lang="fr-FR" dirty="0" smtClean="0"/>
              <a:t>24 jeunes EA/PO sur la saison 2017/2018 soit 75% d’athlètes compétiteurs (83% sur la saison 2016/2017)</a:t>
            </a:r>
            <a:endParaRPr lang="fr-FR" dirty="0"/>
          </a:p>
        </p:txBody>
      </p:sp>
      <p:graphicFrame>
        <p:nvGraphicFramePr>
          <p:cNvPr id="8" name="Espace réservé du contenu 7"/>
          <p:cNvGraphicFramePr>
            <a:graphicFrameLocks noGrp="1"/>
          </p:cNvGraphicFramePr>
          <p:nvPr>
            <p:ph sz="half" idx="2"/>
            <p:extLst>
              <p:ext uri="{D42A27DB-BD31-4B8C-83A1-F6EECF244321}">
                <p14:modId xmlns:p14="http://schemas.microsoft.com/office/powerpoint/2010/main" val="1980931837"/>
              </p:ext>
            </p:extLst>
          </p:nvPr>
        </p:nvGraphicFramePr>
        <p:xfrm>
          <a:off x="5602309" y="2011363"/>
          <a:ext cx="6323530" cy="2982638"/>
        </p:xfrm>
        <a:graphic>
          <a:graphicData uri="http://schemas.openxmlformats.org/drawingml/2006/table">
            <a:tbl>
              <a:tblPr firstRow="1" bandRow="1">
                <a:tableStyleId>{5C22544A-7EE6-4342-B048-85BDC9FD1C3A}</a:tableStyleId>
              </a:tblPr>
              <a:tblGrid>
                <a:gridCol w="2305319"/>
                <a:gridCol w="901521"/>
                <a:gridCol w="1030310"/>
                <a:gridCol w="1017431"/>
                <a:gridCol w="1068949"/>
              </a:tblGrid>
              <a:tr h="466577">
                <a:tc>
                  <a:txBody>
                    <a:bodyPr/>
                    <a:lstStyle/>
                    <a:p>
                      <a:pPr algn="ctr"/>
                      <a:r>
                        <a:rPr lang="fr-FR" dirty="0" smtClean="0"/>
                        <a:t>ATHLETE</a:t>
                      </a:r>
                      <a:endParaRPr lang="fr-FR" dirty="0"/>
                    </a:p>
                  </a:txBody>
                  <a:tcPr/>
                </a:tc>
                <a:tc>
                  <a:txBody>
                    <a:bodyPr/>
                    <a:lstStyle/>
                    <a:p>
                      <a:r>
                        <a:rPr lang="fr-FR" dirty="0" smtClean="0"/>
                        <a:t>CROSS</a:t>
                      </a:r>
                      <a:endParaRPr lang="fr-FR" dirty="0"/>
                    </a:p>
                  </a:txBody>
                  <a:tcPr/>
                </a:tc>
                <a:tc>
                  <a:txBody>
                    <a:bodyPr/>
                    <a:lstStyle/>
                    <a:p>
                      <a:r>
                        <a:rPr lang="fr-FR" dirty="0" smtClean="0"/>
                        <a:t>SALLE</a:t>
                      </a:r>
                      <a:endParaRPr lang="fr-FR" dirty="0"/>
                    </a:p>
                  </a:txBody>
                  <a:tcPr/>
                </a:tc>
                <a:tc>
                  <a:txBody>
                    <a:bodyPr/>
                    <a:lstStyle/>
                    <a:p>
                      <a:r>
                        <a:rPr lang="fr-FR" dirty="0" smtClean="0"/>
                        <a:t>STADE</a:t>
                      </a:r>
                      <a:endParaRPr lang="fr-FR" dirty="0"/>
                    </a:p>
                  </a:txBody>
                  <a:tcPr/>
                </a:tc>
                <a:tc>
                  <a:txBody>
                    <a:bodyPr/>
                    <a:lstStyle/>
                    <a:p>
                      <a:r>
                        <a:rPr lang="fr-FR" dirty="0" smtClean="0"/>
                        <a:t>TOTAL</a:t>
                      </a:r>
                      <a:endParaRPr lang="fr-FR" dirty="0"/>
                    </a:p>
                  </a:txBody>
                  <a:tcPr/>
                </a:tc>
              </a:tr>
              <a:tr h="466577">
                <a:tc>
                  <a:txBody>
                    <a:bodyPr/>
                    <a:lstStyle/>
                    <a:p>
                      <a:pPr algn="ctr" fontAlgn="b"/>
                      <a:r>
                        <a:rPr lang="fr-FR" sz="1800" b="0" i="0" u="none" strike="noStrike" dirty="0">
                          <a:solidFill>
                            <a:srgbClr val="000000"/>
                          </a:solidFill>
                          <a:effectLst/>
                          <a:latin typeface="Calibri" panose="020F0502020204030204" pitchFamily="34" charset="0"/>
                        </a:rPr>
                        <a:t>DENIS Lily</a:t>
                      </a:r>
                    </a:p>
                  </a:txBody>
                  <a:tcPr marL="9525" marR="9525" marT="9525" marB="0" anchor="b"/>
                </a:tc>
                <a:tc>
                  <a:txBody>
                    <a:bodyPr/>
                    <a:lstStyle/>
                    <a:p>
                      <a:pPr algn="ctr" fontAlgn="b"/>
                      <a:r>
                        <a:rPr lang="fr-FR" sz="1800" b="0" i="0" u="none" strike="noStrike" dirty="0">
                          <a:solidFill>
                            <a:srgbClr val="000000"/>
                          </a:solidFill>
                          <a:effectLst/>
                          <a:latin typeface="Calibri" panose="020F0502020204030204" pitchFamily="34" charset="0"/>
                        </a:rPr>
                        <a:t>4</a:t>
                      </a:r>
                    </a:p>
                  </a:txBody>
                  <a:tcPr marL="9525" marR="9525" marT="9525" marB="0" anchor="b"/>
                </a:tc>
                <a:tc>
                  <a:txBody>
                    <a:bodyPr/>
                    <a:lstStyle/>
                    <a:p>
                      <a:pPr algn="ctr" fontAlgn="b"/>
                      <a:r>
                        <a:rPr lang="fr-FR" sz="1800" b="0" i="0" u="none" strike="noStrike" dirty="0">
                          <a:solidFill>
                            <a:srgbClr val="000000"/>
                          </a:solidFill>
                          <a:effectLst/>
                          <a:latin typeface="Calibri" panose="020F0502020204030204" pitchFamily="34" charset="0"/>
                        </a:rPr>
                        <a:t>4</a:t>
                      </a:r>
                    </a:p>
                  </a:txBody>
                  <a:tcPr marL="9525" marR="9525" marT="9525" marB="0" anchor="b"/>
                </a:tc>
                <a:tc>
                  <a:txBody>
                    <a:bodyPr/>
                    <a:lstStyle/>
                    <a:p>
                      <a:pPr algn="ctr" fontAlgn="b"/>
                      <a:r>
                        <a:rPr lang="fr-FR" sz="1800" b="0" i="0" u="none" strike="noStrike" dirty="0">
                          <a:solidFill>
                            <a:srgbClr val="000000"/>
                          </a:solidFill>
                          <a:effectLst/>
                          <a:latin typeface="Calibri" panose="020F0502020204030204" pitchFamily="34" charset="0"/>
                        </a:rPr>
                        <a:t>5</a:t>
                      </a:r>
                    </a:p>
                  </a:txBody>
                  <a:tcPr marL="9525" marR="9525" marT="9525" marB="0" anchor="b"/>
                </a:tc>
                <a:tc>
                  <a:txBody>
                    <a:bodyPr/>
                    <a:lstStyle/>
                    <a:p>
                      <a:pPr algn="ctr" fontAlgn="b"/>
                      <a:r>
                        <a:rPr lang="fr-FR" sz="1800" b="0" i="0" u="none" strike="noStrike" dirty="0">
                          <a:solidFill>
                            <a:srgbClr val="000000"/>
                          </a:solidFill>
                          <a:effectLst/>
                          <a:latin typeface="Calibri" panose="020F0502020204030204" pitchFamily="34" charset="0"/>
                        </a:rPr>
                        <a:t>13</a:t>
                      </a:r>
                    </a:p>
                  </a:txBody>
                  <a:tcPr marL="9525" marR="9525" marT="9525" marB="0" anchor="b"/>
                </a:tc>
              </a:tr>
              <a:tr h="466577">
                <a:tc>
                  <a:txBody>
                    <a:bodyPr/>
                    <a:lstStyle/>
                    <a:p>
                      <a:pPr algn="ctr" fontAlgn="b"/>
                      <a:r>
                        <a:rPr lang="fr-FR" sz="1800" b="0" i="0" u="none" strike="noStrike" dirty="0" smtClean="0">
                          <a:solidFill>
                            <a:srgbClr val="000000"/>
                          </a:solidFill>
                          <a:effectLst/>
                          <a:latin typeface="Calibri" panose="020F0502020204030204" pitchFamily="34" charset="0"/>
                        </a:rPr>
                        <a:t>JOUANNAUD-ROLLAND</a:t>
                      </a:r>
                      <a:r>
                        <a:rPr lang="fr-FR" sz="1800" b="0" i="0" u="none" strike="noStrike" baseline="0" dirty="0" smtClean="0">
                          <a:solidFill>
                            <a:srgbClr val="000000"/>
                          </a:solidFill>
                          <a:effectLst/>
                          <a:latin typeface="Calibri" panose="020F0502020204030204" pitchFamily="34" charset="0"/>
                        </a:rPr>
                        <a:t> Maxence</a:t>
                      </a:r>
                      <a:endParaRPr lang="fr-F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800" b="0" i="0" u="none" strike="noStrike" dirty="0">
                          <a:solidFill>
                            <a:srgbClr val="000000"/>
                          </a:solidFill>
                          <a:effectLst/>
                          <a:latin typeface="Calibri" panose="020F0502020204030204" pitchFamily="34" charset="0"/>
                        </a:rPr>
                        <a:t>3</a:t>
                      </a:r>
                    </a:p>
                  </a:txBody>
                  <a:tcPr marL="9525" marR="9525" marT="9525" marB="0" anchor="b"/>
                </a:tc>
                <a:tc>
                  <a:txBody>
                    <a:bodyPr/>
                    <a:lstStyle/>
                    <a:p>
                      <a:pPr algn="ctr" fontAlgn="b"/>
                      <a:r>
                        <a:rPr lang="fr-FR" sz="1800" b="0" i="0" u="none" strike="noStrike" dirty="0">
                          <a:solidFill>
                            <a:srgbClr val="000000"/>
                          </a:solidFill>
                          <a:effectLst/>
                          <a:latin typeface="Calibri" panose="020F0502020204030204" pitchFamily="34" charset="0"/>
                        </a:rPr>
                        <a:t>4</a:t>
                      </a:r>
                    </a:p>
                  </a:txBody>
                  <a:tcPr marL="9525" marR="9525" marT="9525" marB="0" anchor="b"/>
                </a:tc>
                <a:tc>
                  <a:txBody>
                    <a:bodyPr/>
                    <a:lstStyle/>
                    <a:p>
                      <a:pPr algn="ctr" fontAlgn="b"/>
                      <a:r>
                        <a:rPr lang="fr-FR" sz="1800" b="0" i="0" u="none" strike="noStrike">
                          <a:solidFill>
                            <a:srgbClr val="000000"/>
                          </a:solidFill>
                          <a:effectLst/>
                          <a:latin typeface="Calibri" panose="020F0502020204030204" pitchFamily="34" charset="0"/>
                        </a:rPr>
                        <a:t>5</a:t>
                      </a:r>
                    </a:p>
                  </a:txBody>
                  <a:tcPr marL="9525" marR="9525" marT="9525" marB="0" anchor="b"/>
                </a:tc>
                <a:tc>
                  <a:txBody>
                    <a:bodyPr/>
                    <a:lstStyle/>
                    <a:p>
                      <a:pPr algn="ctr" fontAlgn="b"/>
                      <a:r>
                        <a:rPr lang="fr-FR" sz="1800" b="0" i="0" u="none" strike="noStrike" dirty="0" smtClean="0">
                          <a:solidFill>
                            <a:srgbClr val="000000"/>
                          </a:solidFill>
                          <a:effectLst/>
                          <a:latin typeface="Calibri" panose="020F0502020204030204" pitchFamily="34" charset="0"/>
                        </a:rPr>
                        <a:t>12</a:t>
                      </a:r>
                      <a:endParaRPr lang="fr-FR" sz="1800" b="0" i="0" u="none" strike="noStrike" dirty="0">
                        <a:solidFill>
                          <a:srgbClr val="000000"/>
                        </a:solidFill>
                        <a:effectLst/>
                        <a:latin typeface="Calibri" panose="020F0502020204030204" pitchFamily="34" charset="0"/>
                      </a:endParaRPr>
                    </a:p>
                  </a:txBody>
                  <a:tcPr marL="9525" marR="9525" marT="9525" marB="0" anchor="b"/>
                </a:tc>
              </a:tr>
              <a:tr h="466577">
                <a:tc>
                  <a:txBody>
                    <a:bodyPr/>
                    <a:lstStyle/>
                    <a:p>
                      <a:pPr algn="ctr" fontAlgn="b"/>
                      <a:r>
                        <a:rPr lang="fr-FR" sz="1800" b="0" i="0" u="none" strike="noStrike" dirty="0" smtClean="0">
                          <a:solidFill>
                            <a:srgbClr val="000000"/>
                          </a:solidFill>
                          <a:effectLst/>
                          <a:latin typeface="Calibri" panose="020F0502020204030204" pitchFamily="34" charset="0"/>
                        </a:rPr>
                        <a:t>AUDONNET Julien</a:t>
                      </a:r>
                      <a:endParaRPr lang="fr-F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800" b="0" i="0" u="none" strike="noStrike">
                          <a:solidFill>
                            <a:srgbClr val="000000"/>
                          </a:solidFill>
                          <a:effectLst/>
                          <a:latin typeface="Calibri" panose="020F0502020204030204" pitchFamily="34" charset="0"/>
                        </a:rPr>
                        <a:t>4</a:t>
                      </a:r>
                    </a:p>
                  </a:txBody>
                  <a:tcPr marL="9525" marR="9525" marT="9525" marB="0" anchor="b"/>
                </a:tc>
                <a:tc>
                  <a:txBody>
                    <a:bodyPr/>
                    <a:lstStyle/>
                    <a:p>
                      <a:pPr algn="ctr" fontAlgn="b"/>
                      <a:r>
                        <a:rPr lang="fr-FR" sz="1800" b="0" i="0" u="none" strike="noStrike">
                          <a:solidFill>
                            <a:srgbClr val="000000"/>
                          </a:solidFill>
                          <a:effectLst/>
                          <a:latin typeface="Calibri" panose="020F0502020204030204" pitchFamily="34" charset="0"/>
                        </a:rPr>
                        <a:t>4</a:t>
                      </a:r>
                    </a:p>
                  </a:txBody>
                  <a:tcPr marL="9525" marR="9525" marT="9525" marB="0" anchor="b"/>
                </a:tc>
                <a:tc>
                  <a:txBody>
                    <a:bodyPr/>
                    <a:lstStyle/>
                    <a:p>
                      <a:pPr algn="ctr" fontAlgn="b"/>
                      <a:r>
                        <a:rPr lang="fr-FR" sz="1800" b="0" i="0" u="none" strike="noStrike" dirty="0">
                          <a:solidFill>
                            <a:srgbClr val="000000"/>
                          </a:solidFill>
                          <a:effectLst/>
                          <a:latin typeface="Calibri" panose="020F0502020204030204" pitchFamily="34" charset="0"/>
                        </a:rPr>
                        <a:t>4</a:t>
                      </a:r>
                    </a:p>
                  </a:txBody>
                  <a:tcPr marL="9525" marR="9525" marT="9525" marB="0" anchor="b"/>
                </a:tc>
                <a:tc>
                  <a:txBody>
                    <a:bodyPr/>
                    <a:lstStyle/>
                    <a:p>
                      <a:pPr algn="ctr" fontAlgn="b"/>
                      <a:r>
                        <a:rPr lang="fr-FR" sz="1800" b="0" i="0" u="none" strike="noStrike">
                          <a:solidFill>
                            <a:srgbClr val="000000"/>
                          </a:solidFill>
                          <a:effectLst/>
                          <a:latin typeface="Calibri" panose="020F0502020204030204" pitchFamily="34" charset="0"/>
                        </a:rPr>
                        <a:t>12</a:t>
                      </a:r>
                    </a:p>
                  </a:txBody>
                  <a:tcPr marL="9525" marR="9525" marT="9525" marB="0" anchor="b"/>
                </a:tc>
              </a:tr>
              <a:tr h="466577">
                <a:tc>
                  <a:txBody>
                    <a:bodyPr/>
                    <a:lstStyle/>
                    <a:p>
                      <a:pPr algn="ctr" fontAlgn="b"/>
                      <a:r>
                        <a:rPr lang="fr-FR" sz="1800" b="0" i="0" u="none" strike="noStrike" dirty="0">
                          <a:solidFill>
                            <a:srgbClr val="000000"/>
                          </a:solidFill>
                          <a:effectLst/>
                          <a:latin typeface="Calibri" panose="020F0502020204030204" pitchFamily="34" charset="0"/>
                        </a:rPr>
                        <a:t>POURNIN CHOQUET </a:t>
                      </a:r>
                      <a:r>
                        <a:rPr lang="fr-FR" sz="1800" b="0" i="0" u="none" strike="noStrike" dirty="0" smtClean="0">
                          <a:solidFill>
                            <a:srgbClr val="000000"/>
                          </a:solidFill>
                          <a:effectLst/>
                          <a:latin typeface="Calibri" panose="020F0502020204030204" pitchFamily="34" charset="0"/>
                        </a:rPr>
                        <a:t>Maxence</a:t>
                      </a:r>
                      <a:endParaRPr lang="fr-F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800" b="0" i="0" u="none" strike="noStrike">
                          <a:solidFill>
                            <a:srgbClr val="000000"/>
                          </a:solidFill>
                          <a:effectLst/>
                          <a:latin typeface="Calibri" panose="020F0502020204030204" pitchFamily="34" charset="0"/>
                        </a:rPr>
                        <a:t>3</a:t>
                      </a:r>
                    </a:p>
                  </a:txBody>
                  <a:tcPr marL="9525" marR="9525" marT="9525" marB="0" anchor="b"/>
                </a:tc>
                <a:tc>
                  <a:txBody>
                    <a:bodyPr/>
                    <a:lstStyle/>
                    <a:p>
                      <a:pPr algn="ctr" fontAlgn="b"/>
                      <a:r>
                        <a:rPr lang="fr-FR" sz="1800" b="0" i="0" u="none" strike="noStrike" dirty="0">
                          <a:solidFill>
                            <a:srgbClr val="000000"/>
                          </a:solidFill>
                          <a:effectLst/>
                          <a:latin typeface="Calibri" panose="020F0502020204030204" pitchFamily="34" charset="0"/>
                        </a:rPr>
                        <a:t>4</a:t>
                      </a:r>
                    </a:p>
                  </a:txBody>
                  <a:tcPr marL="9525" marR="9525" marT="9525" marB="0" anchor="b"/>
                </a:tc>
                <a:tc>
                  <a:txBody>
                    <a:bodyPr/>
                    <a:lstStyle/>
                    <a:p>
                      <a:pPr algn="ctr" fontAlgn="b"/>
                      <a:r>
                        <a:rPr lang="fr-FR" sz="1800" b="0" i="0" u="none" strike="noStrike" dirty="0">
                          <a:solidFill>
                            <a:srgbClr val="000000"/>
                          </a:solidFill>
                          <a:effectLst/>
                          <a:latin typeface="Calibri" panose="020F0502020204030204" pitchFamily="34" charset="0"/>
                        </a:rPr>
                        <a:t>5</a:t>
                      </a:r>
                    </a:p>
                  </a:txBody>
                  <a:tcPr marL="9525" marR="9525" marT="9525" marB="0" anchor="b"/>
                </a:tc>
                <a:tc>
                  <a:txBody>
                    <a:bodyPr/>
                    <a:lstStyle/>
                    <a:p>
                      <a:pPr algn="ctr" fontAlgn="b"/>
                      <a:r>
                        <a:rPr lang="fr-FR" sz="1800" b="0" i="0" u="none" strike="noStrike" dirty="0" smtClean="0">
                          <a:solidFill>
                            <a:srgbClr val="000000"/>
                          </a:solidFill>
                          <a:effectLst/>
                          <a:latin typeface="Calibri" panose="020F0502020204030204" pitchFamily="34" charset="0"/>
                        </a:rPr>
                        <a:t>12</a:t>
                      </a:r>
                      <a:endParaRPr lang="fr-FR" sz="1800" b="0" i="0" u="none" strike="noStrike" dirty="0">
                        <a:solidFill>
                          <a:srgbClr val="000000"/>
                        </a:solidFill>
                        <a:effectLst/>
                        <a:latin typeface="Calibri" panose="020F0502020204030204" pitchFamily="34" charset="0"/>
                      </a:endParaRPr>
                    </a:p>
                  </a:txBody>
                  <a:tcPr marL="9525" marR="9525" marT="9525" marB="0" anchor="b"/>
                </a:tc>
              </a:tr>
              <a:tr h="466577">
                <a:tc>
                  <a:txBody>
                    <a:bodyPr/>
                    <a:lstStyle/>
                    <a:p>
                      <a:pPr algn="ctr" fontAlgn="b"/>
                      <a:r>
                        <a:rPr lang="fr-FR" sz="1800" b="0" i="0" u="none" strike="noStrike" dirty="0">
                          <a:solidFill>
                            <a:srgbClr val="000000"/>
                          </a:solidFill>
                          <a:effectLst/>
                          <a:latin typeface="Calibri" panose="020F0502020204030204" pitchFamily="34" charset="0"/>
                        </a:rPr>
                        <a:t>PLANCHE Gabin</a:t>
                      </a:r>
                    </a:p>
                  </a:txBody>
                  <a:tcPr marL="9525" marR="9525" marT="9525" marB="0" anchor="b"/>
                </a:tc>
                <a:tc>
                  <a:txBody>
                    <a:bodyPr/>
                    <a:lstStyle/>
                    <a:p>
                      <a:pPr algn="ctr" fontAlgn="b"/>
                      <a:r>
                        <a:rPr lang="fr-FR" sz="1800" b="0" i="0" u="none" strike="noStrike" dirty="0">
                          <a:solidFill>
                            <a:srgbClr val="000000"/>
                          </a:solidFill>
                          <a:effectLst/>
                          <a:latin typeface="Calibri" panose="020F0502020204030204" pitchFamily="34" charset="0"/>
                        </a:rPr>
                        <a:t>3</a:t>
                      </a:r>
                    </a:p>
                  </a:txBody>
                  <a:tcPr marL="9525" marR="9525" marT="9525" marB="0" anchor="b"/>
                </a:tc>
                <a:tc>
                  <a:txBody>
                    <a:bodyPr/>
                    <a:lstStyle/>
                    <a:p>
                      <a:pPr algn="ctr" fontAlgn="b"/>
                      <a:r>
                        <a:rPr lang="fr-FR" sz="1800" b="0" i="0" u="none" strike="noStrike" dirty="0">
                          <a:solidFill>
                            <a:srgbClr val="000000"/>
                          </a:solidFill>
                          <a:effectLst/>
                          <a:latin typeface="Calibri" panose="020F0502020204030204" pitchFamily="34" charset="0"/>
                        </a:rPr>
                        <a:t>4</a:t>
                      </a:r>
                    </a:p>
                  </a:txBody>
                  <a:tcPr marL="9525" marR="9525" marT="9525" marB="0" anchor="b"/>
                </a:tc>
                <a:tc>
                  <a:txBody>
                    <a:bodyPr/>
                    <a:lstStyle/>
                    <a:p>
                      <a:pPr algn="ctr" fontAlgn="b"/>
                      <a:r>
                        <a:rPr lang="fr-FR" sz="1800" b="0" i="0" u="none" strike="noStrike" dirty="0">
                          <a:solidFill>
                            <a:srgbClr val="000000"/>
                          </a:solidFill>
                          <a:effectLst/>
                          <a:latin typeface="Calibri" panose="020F0502020204030204" pitchFamily="34" charset="0"/>
                        </a:rPr>
                        <a:t>4</a:t>
                      </a:r>
                    </a:p>
                  </a:txBody>
                  <a:tcPr marL="9525" marR="9525" marT="9525" marB="0" anchor="b"/>
                </a:tc>
                <a:tc>
                  <a:txBody>
                    <a:bodyPr/>
                    <a:lstStyle/>
                    <a:p>
                      <a:pPr algn="ctr" fontAlgn="b"/>
                      <a:r>
                        <a:rPr lang="fr-FR" sz="1800" b="0" i="0" u="none" strike="noStrike" dirty="0" smtClean="0">
                          <a:solidFill>
                            <a:srgbClr val="000000"/>
                          </a:solidFill>
                          <a:effectLst/>
                          <a:latin typeface="Calibri" panose="020F0502020204030204" pitchFamily="34" charset="0"/>
                        </a:rPr>
                        <a:t>11</a:t>
                      </a:r>
                      <a:endParaRPr lang="fr-FR" sz="18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Tree>
    <p:extLst>
      <p:ext uri="{BB962C8B-B14F-4D97-AF65-F5344CB8AC3E}">
        <p14:creationId xmlns:p14="http://schemas.microsoft.com/office/powerpoint/2010/main" val="3131356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p:cNvPicPr>
            <a:picLocks noGrp="1" noChangeAspect="1"/>
          </p:cNvPicPr>
          <p:nvPr>
            <p:ph sz="half" idx="1"/>
          </p:nvPr>
        </p:nvPicPr>
        <p:blipFill>
          <a:blip r:embed="rId2">
            <a:extLst>
              <a:ext uri="{28A0092B-C50C-407E-A947-70E740481C1C}">
                <a14:useLocalDpi xmlns:a14="http://schemas.microsoft.com/office/drawing/2010/main"/>
              </a:ext>
            </a:extLst>
          </a:blip>
          <a:stretch>
            <a:fillRect/>
          </a:stretch>
        </p:blipFill>
        <p:spPr>
          <a:xfrm>
            <a:off x="182880" y="2804160"/>
            <a:ext cx="4754562" cy="3238500"/>
          </a:xfrm>
        </p:spPr>
      </p:pic>
      <p:pic>
        <p:nvPicPr>
          <p:cNvPr id="8" name="Imag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56370" y="2647950"/>
            <a:ext cx="2617470" cy="3619500"/>
          </a:xfrm>
          <a:prstGeom prst="rect">
            <a:avLst/>
          </a:prstGeom>
        </p:spPr>
      </p:pic>
      <p:pic>
        <p:nvPicPr>
          <p:cNvPr id="9" name="Image 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326380" y="2872740"/>
            <a:ext cx="3329940" cy="3169920"/>
          </a:xfrm>
          <a:prstGeom prst="rect">
            <a:avLst/>
          </a:prstGeom>
        </p:spPr>
      </p:pic>
      <p:sp>
        <p:nvSpPr>
          <p:cNvPr id="12" name="Titre 1"/>
          <p:cNvSpPr>
            <a:spLocks noGrp="1"/>
          </p:cNvSpPr>
          <p:nvPr>
            <p:ph type="title"/>
          </p:nvPr>
        </p:nvSpPr>
        <p:spPr>
          <a:xfrm>
            <a:off x="1202919" y="284176"/>
            <a:ext cx="9784080" cy="1508760"/>
          </a:xfrm>
        </p:spPr>
        <p:txBody>
          <a:bodyPr/>
          <a:lstStyle/>
          <a:p>
            <a:r>
              <a:rPr lang="fr-FR" dirty="0" smtClean="0"/>
              <a:t>CHALLENGE départemental JEUNES EA/PO</a:t>
            </a:r>
            <a:endParaRPr lang="fr-FR" dirty="0"/>
          </a:p>
        </p:txBody>
      </p:sp>
    </p:spTree>
    <p:extLst>
      <p:ext uri="{BB962C8B-B14F-4D97-AF65-F5344CB8AC3E}">
        <p14:creationId xmlns:p14="http://schemas.microsoft.com/office/powerpoint/2010/main" val="18254787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autres </a:t>
            </a:r>
            <a:r>
              <a:rPr lang="fr-FR" dirty="0" err="1" smtClean="0"/>
              <a:t>athletes</a:t>
            </a:r>
            <a:endParaRPr lang="fr-FR" dirty="0"/>
          </a:p>
        </p:txBody>
      </p:sp>
      <p:sp>
        <p:nvSpPr>
          <p:cNvPr id="3" name="Espace réservé du contenu 2"/>
          <p:cNvSpPr>
            <a:spLocks noGrp="1"/>
          </p:cNvSpPr>
          <p:nvPr>
            <p:ph sz="half" idx="1"/>
          </p:nvPr>
        </p:nvSpPr>
        <p:spPr>
          <a:xfrm>
            <a:off x="1205344" y="2011680"/>
            <a:ext cx="10145828" cy="4206240"/>
          </a:xfrm>
        </p:spPr>
        <p:txBody>
          <a:bodyPr>
            <a:normAutofit/>
          </a:bodyPr>
          <a:lstStyle/>
          <a:p>
            <a:r>
              <a:rPr lang="fr-FR" sz="2800" dirty="0" smtClean="0"/>
              <a:t>Bien sur avec les 85 licenciés de la saison dernière il y a d’autres nombreux athlètes qui se sont distingués et il est important de rendre hommage à chaque athlète du club lors de cette saison 2017/2018 .</a:t>
            </a:r>
          </a:p>
          <a:p>
            <a:endParaRPr lang="fr-FR" sz="2800" dirty="0"/>
          </a:p>
          <a:p>
            <a:r>
              <a:rPr lang="fr-FR" sz="2800" dirty="0" smtClean="0"/>
              <a:t>Félicitations à tous !</a:t>
            </a:r>
            <a:endParaRPr lang="fr-FR" sz="2800" dirty="0"/>
          </a:p>
        </p:txBody>
      </p:sp>
      <p:pic>
        <p:nvPicPr>
          <p:cNvPr id="5" name="Imag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57900" y="3438048"/>
            <a:ext cx="5341620" cy="3004661"/>
          </a:xfrm>
          <a:prstGeom prst="rect">
            <a:avLst/>
          </a:prstGeom>
        </p:spPr>
      </p:pic>
    </p:spTree>
    <p:extLst>
      <p:ext uri="{BB962C8B-B14F-4D97-AF65-F5344CB8AC3E}">
        <p14:creationId xmlns:p14="http://schemas.microsoft.com/office/powerpoint/2010/main" val="29575400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Les Évènements sportifs</a:t>
            </a:r>
            <a:endParaRPr lang="fr-FR" dirty="0"/>
          </a:p>
        </p:txBody>
      </p:sp>
    </p:spTree>
    <p:extLst>
      <p:ext uri="{BB962C8B-B14F-4D97-AF65-F5344CB8AC3E}">
        <p14:creationId xmlns:p14="http://schemas.microsoft.com/office/powerpoint/2010/main" val="24389647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Les compétitions jeunes </a:t>
            </a:r>
            <a:br>
              <a:rPr lang="fr-FR" dirty="0" smtClean="0"/>
            </a:br>
            <a:r>
              <a:rPr lang="fr-FR" dirty="0" smtClean="0"/>
              <a:t>: 17 </a:t>
            </a:r>
            <a:r>
              <a:rPr lang="fr-FR" dirty="0" err="1" smtClean="0"/>
              <a:t>marS</a:t>
            </a:r>
            <a:r>
              <a:rPr lang="fr-FR" dirty="0" smtClean="0"/>
              <a:t>, 22 avril, 9 juin 2018 301 athlètes accueillis</a:t>
            </a:r>
            <a:endParaRPr lang="fr-FR" dirty="0"/>
          </a:p>
        </p:txBody>
      </p:sp>
      <p:sp>
        <p:nvSpPr>
          <p:cNvPr id="3" name="Espace réservé du contenu 2"/>
          <p:cNvSpPr>
            <a:spLocks noGrp="1"/>
          </p:cNvSpPr>
          <p:nvPr>
            <p:ph sz="half" idx="1"/>
          </p:nvPr>
        </p:nvSpPr>
        <p:spPr>
          <a:xfrm>
            <a:off x="1174864" y="1836516"/>
            <a:ext cx="10270376" cy="3691697"/>
          </a:xfrm>
        </p:spPr>
        <p:txBody>
          <a:bodyPr>
            <a:normAutofit/>
          </a:bodyPr>
          <a:lstStyle/>
          <a:p>
            <a:r>
              <a:rPr lang="fr-FR" sz="2000" dirty="0" smtClean="0"/>
              <a:t>Une belle mobilisation (athlètes, officiels mais aussi parents)</a:t>
            </a:r>
          </a:p>
          <a:p>
            <a:r>
              <a:rPr lang="fr-FR" sz="2000" dirty="0" smtClean="0"/>
              <a:t>97 athlètes pour le 17 mars (compétition en salle dans un gymnase homologué FFA)</a:t>
            </a:r>
          </a:p>
          <a:p>
            <a:r>
              <a:rPr lang="fr-FR" sz="2000" dirty="0" smtClean="0"/>
              <a:t>100 athlètes pour le 22 avril (compétition sur piste)</a:t>
            </a:r>
          </a:p>
          <a:p>
            <a:r>
              <a:rPr lang="fr-FR" sz="2000" dirty="0" smtClean="0"/>
              <a:t>104 athlètes pour le </a:t>
            </a:r>
            <a:r>
              <a:rPr lang="fr-FR" sz="2000" dirty="0" err="1" smtClean="0"/>
              <a:t>décajeunes</a:t>
            </a:r>
            <a:r>
              <a:rPr lang="fr-FR" sz="2000" dirty="0" smtClean="0"/>
              <a:t> du 9 juin (une journée</a:t>
            </a:r>
            <a:r>
              <a:rPr lang="fr-FR" sz="2800" dirty="0" smtClean="0"/>
              <a:t>)</a:t>
            </a:r>
          </a:p>
        </p:txBody>
      </p:sp>
      <p:pic>
        <p:nvPicPr>
          <p:cNvPr id="4" name="Imag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42660" y="3787140"/>
            <a:ext cx="5029200" cy="2724150"/>
          </a:xfrm>
          <a:prstGeom prst="rect">
            <a:avLst/>
          </a:prstGeom>
        </p:spPr>
      </p:pic>
      <p:pic>
        <p:nvPicPr>
          <p:cNvPr id="7" name="Imag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0040" y="3787140"/>
            <a:ext cx="5189220" cy="2724150"/>
          </a:xfrm>
          <a:prstGeom prst="rect">
            <a:avLst/>
          </a:prstGeom>
        </p:spPr>
      </p:pic>
    </p:spTree>
    <p:extLst>
      <p:ext uri="{BB962C8B-B14F-4D97-AF65-F5344CB8AC3E}">
        <p14:creationId xmlns:p14="http://schemas.microsoft.com/office/powerpoint/2010/main" val="25819414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02918" y="284176"/>
            <a:ext cx="10697533" cy="1508760"/>
          </a:xfrm>
        </p:spPr>
        <p:txBody>
          <a:bodyPr/>
          <a:lstStyle/>
          <a:p>
            <a:r>
              <a:rPr lang="fr-FR" dirty="0" smtClean="0"/>
              <a:t>LE stage de printemps 2018 (MILLAU)</a:t>
            </a:r>
            <a:endParaRPr lang="fr-FR" dirty="0"/>
          </a:p>
        </p:txBody>
      </p:sp>
      <p:sp>
        <p:nvSpPr>
          <p:cNvPr id="3" name="Espace réservé du contenu 2"/>
          <p:cNvSpPr>
            <a:spLocks noGrp="1"/>
          </p:cNvSpPr>
          <p:nvPr>
            <p:ph sz="half" idx="1"/>
          </p:nvPr>
        </p:nvSpPr>
        <p:spPr>
          <a:xfrm>
            <a:off x="0" y="3243943"/>
            <a:ext cx="3048000" cy="1654628"/>
          </a:xfrm>
        </p:spPr>
        <p:txBody>
          <a:bodyPr>
            <a:normAutofit/>
          </a:bodyPr>
          <a:lstStyle/>
          <a:p>
            <a:r>
              <a:rPr lang="fr-FR" dirty="0" smtClean="0"/>
              <a:t>Directeurs de stage : Christel MALIN et Julien </a:t>
            </a:r>
            <a:r>
              <a:rPr lang="fr-FR" dirty="0"/>
              <a:t>GAUTHEY </a:t>
            </a:r>
          </a:p>
          <a:p>
            <a:endParaRPr lang="fr-FR" dirty="0"/>
          </a:p>
        </p:txBody>
      </p:sp>
      <p:sp>
        <p:nvSpPr>
          <p:cNvPr id="6" name="Espace réservé du contenu 2"/>
          <p:cNvSpPr txBox="1">
            <a:spLocks/>
          </p:cNvSpPr>
          <p:nvPr/>
        </p:nvSpPr>
        <p:spPr>
          <a:xfrm>
            <a:off x="103710" y="1954044"/>
            <a:ext cx="3593079" cy="966651"/>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rgbClr val="FFFF00"/>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rgbClr val="FFFF00"/>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rgbClr val="FFFF00"/>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rgbClr val="FFFF00"/>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rgbClr val="FFFF00"/>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r>
              <a:rPr lang="fr-FR" dirty="0" smtClean="0"/>
              <a:t>Une septième édition</a:t>
            </a:r>
          </a:p>
          <a:p>
            <a:r>
              <a:rPr lang="fr-FR" dirty="0" smtClean="0"/>
              <a:t>25 participants</a:t>
            </a:r>
            <a:endParaRPr lang="fr-FR" dirty="0"/>
          </a:p>
        </p:txBody>
      </p:sp>
      <p:sp>
        <p:nvSpPr>
          <p:cNvPr id="7" name="Espace réservé du contenu 2"/>
          <p:cNvSpPr txBox="1">
            <a:spLocks/>
          </p:cNvSpPr>
          <p:nvPr/>
        </p:nvSpPr>
        <p:spPr>
          <a:xfrm>
            <a:off x="-131422" y="5164184"/>
            <a:ext cx="3943568" cy="1070123"/>
          </a:xfrm>
          <a:prstGeom prst="rect">
            <a:avLst/>
          </a:prstGeom>
        </p:spPr>
        <p:txBody>
          <a:bodyPr vert="horz" lIns="91440" tIns="45720" rIns="91440" bIns="45720" rtlCol="0">
            <a:normAutofit fontScale="92500"/>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rgbClr val="FFFF00"/>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rgbClr val="FFFF00"/>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rgbClr val="FFFF00"/>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rgbClr val="FFFF00"/>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rgbClr val="FFFF00"/>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r>
              <a:rPr lang="fr-FR" dirty="0" smtClean="0"/>
              <a:t>Une </a:t>
            </a:r>
            <a:r>
              <a:rPr lang="fr-FR" dirty="0" err="1" smtClean="0"/>
              <a:t>competition</a:t>
            </a:r>
            <a:r>
              <a:rPr lang="fr-FR" dirty="0" smtClean="0"/>
              <a:t> (</a:t>
            </a:r>
            <a:r>
              <a:rPr lang="fr-FR" dirty="0" err="1" smtClean="0"/>
              <a:t>trail</a:t>
            </a:r>
            <a:r>
              <a:rPr lang="fr-FR" dirty="0" smtClean="0"/>
              <a:t> ou piste) 2 entraînements,2 </a:t>
            </a:r>
            <a:r>
              <a:rPr lang="fr-FR" dirty="0"/>
              <a:t>activités </a:t>
            </a:r>
            <a:r>
              <a:rPr lang="fr-FR" dirty="0" smtClean="0"/>
              <a:t>(spéléologie et </a:t>
            </a:r>
            <a:r>
              <a:rPr lang="fr-FR" dirty="0"/>
              <a:t>piscine</a:t>
            </a:r>
            <a:r>
              <a:rPr lang="fr-FR" dirty="0" smtClean="0"/>
              <a:t>),2 nuits </a:t>
            </a:r>
          </a:p>
        </p:txBody>
      </p:sp>
      <p:pic>
        <p:nvPicPr>
          <p:cNvPr id="5" name="Imag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992995" y="3933554"/>
            <a:ext cx="4114800" cy="2461260"/>
          </a:xfrm>
          <a:prstGeom prst="rect">
            <a:avLst/>
          </a:prstGeom>
        </p:spPr>
      </p:pic>
      <p:pic>
        <p:nvPicPr>
          <p:cNvPr id="8" name="Imag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68981" y="1954044"/>
            <a:ext cx="4578774" cy="2575560"/>
          </a:xfrm>
          <a:prstGeom prst="rect">
            <a:avLst/>
          </a:prstGeom>
        </p:spPr>
      </p:pic>
      <p:pic>
        <p:nvPicPr>
          <p:cNvPr id="9" name="Imag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24300" y="4437998"/>
            <a:ext cx="3261360" cy="1956816"/>
          </a:xfrm>
          <a:prstGeom prst="rect">
            <a:avLst/>
          </a:prstGeom>
        </p:spPr>
      </p:pic>
      <p:pic>
        <p:nvPicPr>
          <p:cNvPr id="10" name="Image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992995" y="1432560"/>
            <a:ext cx="4025900" cy="2415540"/>
          </a:xfrm>
          <a:prstGeom prst="rect">
            <a:avLst/>
          </a:prstGeom>
        </p:spPr>
      </p:pic>
    </p:spTree>
    <p:extLst>
      <p:ext uri="{BB962C8B-B14F-4D97-AF65-F5344CB8AC3E}">
        <p14:creationId xmlns:p14="http://schemas.microsoft.com/office/powerpoint/2010/main" val="15111289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5"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anim calcmode="lin" valueType="num">
                                      <p:cBhvr>
                                        <p:cTn id="18" dur="2000" fill="hold"/>
                                        <p:tgtEl>
                                          <p:spTgt spid="7"/>
                                        </p:tgtEl>
                                        <p:attrNameLst>
                                          <p:attrName>ppt_w</p:attrName>
                                        </p:attrNameLst>
                                      </p:cBhvr>
                                      <p:tavLst>
                                        <p:tav tm="0" fmla="#ppt_w*sin(2.5*pi*$)">
                                          <p:val>
                                            <p:fltVal val="0"/>
                                          </p:val>
                                        </p:tav>
                                        <p:tav tm="100000">
                                          <p:val>
                                            <p:fltVal val="1"/>
                                          </p:val>
                                        </p:tav>
                                      </p:tavLst>
                                    </p:anim>
                                    <p:anim calcmode="lin" valueType="num">
                                      <p:cBhvr>
                                        <p:cTn id="19" dur="2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interclubs 2018</a:t>
            </a:r>
            <a:endParaRPr lang="fr-FR" dirty="0"/>
          </a:p>
        </p:txBody>
      </p:sp>
      <p:sp>
        <p:nvSpPr>
          <p:cNvPr id="3" name="Espace réservé du contenu 2"/>
          <p:cNvSpPr>
            <a:spLocks noGrp="1"/>
          </p:cNvSpPr>
          <p:nvPr>
            <p:ph sz="half" idx="1"/>
          </p:nvPr>
        </p:nvSpPr>
        <p:spPr>
          <a:xfrm>
            <a:off x="252308" y="2219814"/>
            <a:ext cx="4754880" cy="4206240"/>
          </a:xfrm>
        </p:spPr>
        <p:txBody>
          <a:bodyPr>
            <a:normAutofit/>
          </a:bodyPr>
          <a:lstStyle/>
          <a:p>
            <a:r>
              <a:rPr lang="fr-FR" sz="2800" dirty="0" smtClean="0"/>
              <a:t> 11 339 points au 1</a:t>
            </a:r>
            <a:r>
              <a:rPr lang="fr-FR" sz="2800" baseline="30000" dirty="0" smtClean="0"/>
              <a:t>er</a:t>
            </a:r>
            <a:r>
              <a:rPr lang="fr-FR" sz="2800" dirty="0" smtClean="0"/>
              <a:t> tour à Gien 8</a:t>
            </a:r>
            <a:r>
              <a:rPr lang="fr-FR" sz="2800" baseline="30000" dirty="0" smtClean="0"/>
              <a:t>ème</a:t>
            </a:r>
            <a:r>
              <a:rPr lang="fr-FR" sz="2800" dirty="0" smtClean="0"/>
              <a:t> devant Montargis et Olivet</a:t>
            </a:r>
          </a:p>
          <a:p>
            <a:r>
              <a:rPr lang="fr-FR" sz="2800" dirty="0" smtClean="0"/>
              <a:t>Forfait pour le second tour </a:t>
            </a:r>
          </a:p>
          <a:p>
            <a:r>
              <a:rPr lang="fr-FR" sz="2800" dirty="0" smtClean="0"/>
              <a:t>Une performance loin des standards habituels qui s’explique par un nombre limités d’athlètes et des absences </a:t>
            </a:r>
          </a:p>
        </p:txBody>
      </p:sp>
      <p:pic>
        <p:nvPicPr>
          <p:cNvPr id="5" name="Imag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98640" y="2057400"/>
            <a:ext cx="2824480" cy="4236720"/>
          </a:xfrm>
          <a:prstGeom prst="rect">
            <a:avLst/>
          </a:prstGeom>
        </p:spPr>
      </p:pic>
    </p:spTree>
    <p:extLst>
      <p:ext uri="{BB962C8B-B14F-4D97-AF65-F5344CB8AC3E}">
        <p14:creationId xmlns:p14="http://schemas.microsoft.com/office/powerpoint/2010/main" val="24833589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Trail</a:t>
            </a:r>
            <a:r>
              <a:rPr lang="fr-FR" dirty="0" smtClean="0"/>
              <a:t> tour National </a:t>
            </a:r>
            <a:endParaRPr lang="fr-FR" dirty="0"/>
          </a:p>
        </p:txBody>
      </p:sp>
      <p:sp>
        <p:nvSpPr>
          <p:cNvPr id="3" name="Espace réservé du contenu 2"/>
          <p:cNvSpPr>
            <a:spLocks noGrp="1"/>
          </p:cNvSpPr>
          <p:nvPr>
            <p:ph sz="half" idx="1"/>
          </p:nvPr>
        </p:nvSpPr>
        <p:spPr/>
        <p:txBody>
          <a:bodyPr>
            <a:normAutofit/>
          </a:bodyPr>
          <a:lstStyle/>
          <a:p>
            <a:pPr marL="0" indent="0">
              <a:buNone/>
            </a:pPr>
            <a:endParaRPr lang="fr-FR" dirty="0" smtClean="0"/>
          </a:p>
          <a:p>
            <a:pPr marL="0" indent="0">
              <a:buNone/>
            </a:pPr>
            <a:endParaRPr lang="fr-FR" dirty="0"/>
          </a:p>
          <a:p>
            <a:pPr marL="0" indent="0">
              <a:buNone/>
            </a:pPr>
            <a:endParaRPr lang="fr-FR" dirty="0" smtClean="0"/>
          </a:p>
          <a:p>
            <a:pPr marL="0" indent="0">
              <a:buNone/>
            </a:pPr>
            <a:r>
              <a:rPr lang="fr-FR" dirty="0" smtClean="0"/>
              <a:t>Le SAMBA 10</a:t>
            </a:r>
            <a:r>
              <a:rPr lang="fr-FR" baseline="30000" dirty="0" smtClean="0"/>
              <a:t>ème</a:t>
            </a:r>
            <a:r>
              <a:rPr lang="fr-FR" dirty="0" smtClean="0"/>
              <a:t> équipe nationale dans le TTN classement </a:t>
            </a:r>
            <a:r>
              <a:rPr lang="fr-FR" dirty="0" err="1" smtClean="0"/>
              <a:t>trail</a:t>
            </a:r>
            <a:r>
              <a:rPr lang="fr-FR" dirty="0" smtClean="0"/>
              <a:t> court (1</a:t>
            </a:r>
            <a:r>
              <a:rPr lang="fr-FR" baseline="30000" dirty="0" smtClean="0"/>
              <a:t>er</a:t>
            </a:r>
            <a:r>
              <a:rPr lang="fr-FR" dirty="0" smtClean="0"/>
              <a:t> club de la région Centre Val de Loire) </a:t>
            </a:r>
          </a:p>
          <a:p>
            <a:pPr marL="0" indent="0">
              <a:buNone/>
            </a:pPr>
            <a:endParaRPr lang="fr-FR" dirty="0" smtClean="0"/>
          </a:p>
          <a:p>
            <a:pPr marL="0" indent="0">
              <a:buNone/>
            </a:pPr>
            <a:endParaRPr lang="fr-FR" dirty="0"/>
          </a:p>
        </p:txBody>
      </p:sp>
      <p:pic>
        <p:nvPicPr>
          <p:cNvPr id="6" name="Espace réservé du contenu 5"/>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6230938" y="2331840"/>
            <a:ext cx="4754562" cy="3565921"/>
          </a:xfrm>
        </p:spPr>
      </p:pic>
    </p:spTree>
    <p:extLst>
      <p:ext uri="{BB962C8B-B14F-4D97-AF65-F5344CB8AC3E}">
        <p14:creationId xmlns:p14="http://schemas.microsoft.com/office/powerpoint/2010/main" val="27219097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SAMBA AU STADE CHARLETY !</a:t>
            </a:r>
            <a:endParaRPr lang="fr-FR" dirty="0"/>
          </a:p>
        </p:txBody>
      </p:sp>
      <p:sp>
        <p:nvSpPr>
          <p:cNvPr id="3" name="Espace réservé du contenu 2"/>
          <p:cNvSpPr>
            <a:spLocks noGrp="1"/>
          </p:cNvSpPr>
          <p:nvPr>
            <p:ph sz="half" idx="1"/>
          </p:nvPr>
        </p:nvSpPr>
        <p:spPr/>
        <p:txBody>
          <a:bodyPr>
            <a:normAutofit/>
          </a:bodyPr>
          <a:lstStyle/>
          <a:p>
            <a:pPr marL="0" indent="0">
              <a:buNone/>
            </a:pPr>
            <a:endParaRPr lang="fr-FR" dirty="0" smtClean="0"/>
          </a:p>
          <a:p>
            <a:pPr marL="0" indent="0">
              <a:buNone/>
            </a:pPr>
            <a:endParaRPr lang="fr-FR" dirty="0"/>
          </a:p>
          <a:p>
            <a:pPr marL="0" indent="0">
              <a:buNone/>
            </a:pPr>
            <a:endParaRPr lang="fr-FR" dirty="0" smtClean="0"/>
          </a:p>
          <a:p>
            <a:pPr marL="0" indent="0">
              <a:buNone/>
            </a:pPr>
            <a:r>
              <a:rPr lang="fr-FR" dirty="0" smtClean="0"/>
              <a:t>Une équipe du SAMBA au stade </a:t>
            </a:r>
            <a:r>
              <a:rPr lang="fr-FR" dirty="0" err="1" smtClean="0"/>
              <a:t>Charlety</a:t>
            </a:r>
            <a:r>
              <a:rPr lang="fr-FR" dirty="0" smtClean="0"/>
              <a:t> pour un relais mixe 8/2/2/8</a:t>
            </a:r>
          </a:p>
          <a:p>
            <a:pPr marL="0" indent="0">
              <a:buNone/>
            </a:pPr>
            <a:r>
              <a:rPr lang="fr-FR" dirty="0" err="1"/>
              <a:t>Lèah</a:t>
            </a:r>
            <a:r>
              <a:rPr lang="fr-FR" dirty="0"/>
              <a:t> </a:t>
            </a:r>
            <a:r>
              <a:rPr lang="fr-FR" dirty="0" err="1"/>
              <a:t>Fourny</a:t>
            </a:r>
            <a:r>
              <a:rPr lang="fr-FR" dirty="0"/>
              <a:t>, Marion Le Berre, Maxime Rousseau et Mathieu </a:t>
            </a:r>
            <a:r>
              <a:rPr lang="fr-FR" dirty="0" err="1"/>
              <a:t>Pollet</a:t>
            </a:r>
            <a:endParaRPr lang="fr-FR" dirty="0"/>
          </a:p>
          <a:p>
            <a:pPr marL="0" indent="0">
              <a:buNone/>
            </a:pPr>
            <a:endParaRPr lang="fr-FR" dirty="0" smtClean="0"/>
          </a:p>
          <a:p>
            <a:pPr marL="0" indent="0">
              <a:buNone/>
            </a:pPr>
            <a:endParaRPr lang="fr-FR" dirty="0" smtClean="0"/>
          </a:p>
          <a:p>
            <a:pPr marL="0" indent="0">
              <a:buNone/>
            </a:pPr>
            <a:endParaRPr lang="fr-FR" dirty="0"/>
          </a:p>
        </p:txBody>
      </p:sp>
      <p:pic>
        <p:nvPicPr>
          <p:cNvPr id="5" name="Espace réservé du contenu 4"/>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6230938" y="2777580"/>
            <a:ext cx="4754562" cy="2674441"/>
          </a:xfrm>
        </p:spPr>
      </p:pic>
    </p:spTree>
    <p:extLst>
      <p:ext uri="{BB962C8B-B14F-4D97-AF65-F5344CB8AC3E}">
        <p14:creationId xmlns:p14="http://schemas.microsoft.com/office/powerpoint/2010/main" val="23830663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Les EFFECTIFS</a:t>
            </a:r>
            <a:endParaRPr lang="fr-FR" dirty="0"/>
          </a:p>
        </p:txBody>
      </p:sp>
    </p:spTree>
    <p:extLst>
      <p:ext uri="{BB962C8B-B14F-4D97-AF65-F5344CB8AC3E}">
        <p14:creationId xmlns:p14="http://schemas.microsoft.com/office/powerpoint/2010/main" val="19938994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Le CLASSEMENT DU CLUB</a:t>
            </a:r>
            <a:endParaRPr lang="fr-FR" dirty="0"/>
          </a:p>
        </p:txBody>
      </p:sp>
    </p:spTree>
    <p:extLst>
      <p:ext uri="{BB962C8B-B14F-4D97-AF65-F5344CB8AC3E}">
        <p14:creationId xmlns:p14="http://schemas.microsoft.com/office/powerpoint/2010/main" val="8077832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classement – 504 points</a:t>
            </a:r>
            <a:endParaRPr lang="fr-FR" dirty="0"/>
          </a:p>
        </p:txBody>
      </p:sp>
      <p:sp>
        <p:nvSpPr>
          <p:cNvPr id="3" name="Espace réservé du contenu 2"/>
          <p:cNvSpPr>
            <a:spLocks noGrp="1"/>
          </p:cNvSpPr>
          <p:nvPr>
            <p:ph sz="half" idx="1"/>
          </p:nvPr>
        </p:nvSpPr>
        <p:spPr>
          <a:xfrm>
            <a:off x="1205343" y="2011680"/>
            <a:ext cx="9781656" cy="4206240"/>
          </a:xfrm>
        </p:spPr>
        <p:txBody>
          <a:bodyPr>
            <a:normAutofit/>
          </a:bodyPr>
          <a:lstStyle/>
          <a:p>
            <a:r>
              <a:rPr lang="fr-FR" sz="2800" dirty="0" smtClean="0"/>
              <a:t>42</a:t>
            </a:r>
            <a:r>
              <a:rPr lang="fr-FR" sz="2800" baseline="30000" dirty="0" smtClean="0"/>
              <a:t>ème</a:t>
            </a:r>
            <a:r>
              <a:rPr lang="fr-FR" sz="2800" dirty="0" smtClean="0"/>
              <a:t> (35</a:t>
            </a:r>
            <a:r>
              <a:rPr lang="fr-FR" sz="2800" baseline="30000" dirty="0" smtClean="0"/>
              <a:t>ème</a:t>
            </a:r>
            <a:r>
              <a:rPr lang="fr-FR" sz="2800" dirty="0" smtClean="0"/>
              <a:t> la saison dernière)</a:t>
            </a:r>
            <a:endParaRPr lang="fr-FR" sz="2800" dirty="0"/>
          </a:p>
          <a:p>
            <a:r>
              <a:rPr lang="fr-FR" sz="2800" dirty="0"/>
              <a:t>5</a:t>
            </a:r>
            <a:r>
              <a:rPr lang="fr-FR" sz="2800" baseline="30000" dirty="0" smtClean="0"/>
              <a:t>ème</a:t>
            </a:r>
            <a:r>
              <a:rPr lang="fr-FR" sz="2800" dirty="0" smtClean="0"/>
              <a:t> club du cher (2900 pts USB, 1500 </a:t>
            </a:r>
            <a:r>
              <a:rPr lang="fr-FR" sz="2800" dirty="0"/>
              <a:t>pts </a:t>
            </a:r>
            <a:r>
              <a:rPr lang="fr-FR" sz="2800" dirty="0" smtClean="0"/>
              <a:t>ACB,</a:t>
            </a:r>
            <a:r>
              <a:rPr lang="fr-FR" sz="2800" dirty="0"/>
              <a:t> 1400 pts Avord/Aubigny </a:t>
            </a:r>
            <a:r>
              <a:rPr lang="fr-FR" sz="2800" dirty="0" smtClean="0"/>
              <a:t>, 1250 pts VVF et 365 pts Sancerre)</a:t>
            </a:r>
            <a:endParaRPr lang="fr-FR" sz="2800" dirty="0"/>
          </a:p>
          <a:p>
            <a:r>
              <a:rPr lang="fr-FR" sz="2800" dirty="0" smtClean="0"/>
              <a:t>504 points (61 licenciés classés sur 85 licenciés FFA)  </a:t>
            </a:r>
          </a:p>
        </p:txBody>
      </p:sp>
      <p:graphicFrame>
        <p:nvGraphicFramePr>
          <p:cNvPr id="4" name="Graphique 3"/>
          <p:cNvGraphicFramePr/>
          <p:nvPr>
            <p:extLst>
              <p:ext uri="{D42A27DB-BD31-4B8C-83A1-F6EECF244321}">
                <p14:modId xmlns:p14="http://schemas.microsoft.com/office/powerpoint/2010/main" val="478747021"/>
              </p:ext>
            </p:extLst>
          </p:nvPr>
        </p:nvGraphicFramePr>
        <p:xfrm>
          <a:off x="1864360" y="4091940"/>
          <a:ext cx="8128000" cy="232071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079283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Les EXTRATERRESTRES</a:t>
            </a:r>
            <a:endParaRPr lang="fr-FR" dirty="0"/>
          </a:p>
        </p:txBody>
      </p:sp>
    </p:spTree>
    <p:extLst>
      <p:ext uri="{BB962C8B-B14F-4D97-AF65-F5344CB8AC3E}">
        <p14:creationId xmlns:p14="http://schemas.microsoft.com/office/powerpoint/2010/main" val="36301583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LE DECACOURSE INTERNATIONAL</a:t>
            </a:r>
            <a:br>
              <a:rPr lang="fr-FR" dirty="0" smtClean="0"/>
            </a:br>
            <a:r>
              <a:rPr lang="fr-FR" dirty="0" smtClean="0"/>
              <a:t>UN CHAMPION DU MONDE AMATEUR !!!</a:t>
            </a:r>
            <a:endParaRPr lang="fr-FR" dirty="0"/>
          </a:p>
        </p:txBody>
      </p:sp>
      <p:sp>
        <p:nvSpPr>
          <p:cNvPr id="3" name="Espace réservé du contenu 2"/>
          <p:cNvSpPr>
            <a:spLocks noGrp="1"/>
          </p:cNvSpPr>
          <p:nvPr>
            <p:ph sz="half" idx="1"/>
          </p:nvPr>
        </p:nvSpPr>
        <p:spPr>
          <a:xfrm>
            <a:off x="252308" y="2219814"/>
            <a:ext cx="3877732" cy="4206240"/>
          </a:xfrm>
        </p:spPr>
        <p:txBody>
          <a:bodyPr>
            <a:normAutofit/>
          </a:bodyPr>
          <a:lstStyle/>
          <a:p>
            <a:r>
              <a:rPr lang="fr-FR" sz="2800" dirty="0" smtClean="0"/>
              <a:t>10 épreuves 60/1500/400/100/3000/800/200/5000/1000  /10000</a:t>
            </a:r>
          </a:p>
          <a:p>
            <a:r>
              <a:rPr lang="fr-FR" sz="2800" dirty="0" smtClean="0"/>
              <a:t>Mathias FOURNY en catégorie MJ (Junior) champion du monde à </a:t>
            </a:r>
            <a:r>
              <a:rPr lang="fr-FR" sz="2800" dirty="0" err="1" smtClean="0"/>
              <a:t>Winterlingen</a:t>
            </a:r>
            <a:r>
              <a:rPr lang="fr-FR" sz="2800" dirty="0" smtClean="0"/>
              <a:t> (Allemagne)</a:t>
            </a:r>
          </a:p>
        </p:txBody>
      </p:sp>
      <p:pic>
        <p:nvPicPr>
          <p:cNvPr id="4" name="Imag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19900" y="2496820"/>
            <a:ext cx="5250180" cy="3500120"/>
          </a:xfrm>
          <a:prstGeom prst="rect">
            <a:avLst/>
          </a:prstGeom>
        </p:spPr>
      </p:pic>
      <p:pic>
        <p:nvPicPr>
          <p:cNvPr id="7" name="Imag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60581" y="1995170"/>
            <a:ext cx="3001328" cy="4001770"/>
          </a:xfrm>
          <a:prstGeom prst="rect">
            <a:avLst/>
          </a:prstGeom>
        </p:spPr>
      </p:pic>
    </p:spTree>
    <p:extLst>
      <p:ext uri="{BB962C8B-B14F-4D97-AF65-F5344CB8AC3E}">
        <p14:creationId xmlns:p14="http://schemas.microsoft.com/office/powerpoint/2010/main" val="35086464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Juliette Rousseau : égérie du SAMBA </a:t>
            </a:r>
            <a:endParaRPr lang="fr-FR" dirty="0"/>
          </a:p>
        </p:txBody>
      </p:sp>
      <p:pic>
        <p:nvPicPr>
          <p:cNvPr id="4" name="Espace réservé du contenu 3"/>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8489236" y="2021205"/>
            <a:ext cx="3155156" cy="4206875"/>
          </a:xfrm>
        </p:spPr>
      </p:pic>
      <p:sp>
        <p:nvSpPr>
          <p:cNvPr id="5" name="Espace réservé du contenu 2"/>
          <p:cNvSpPr>
            <a:spLocks noGrp="1"/>
          </p:cNvSpPr>
          <p:nvPr>
            <p:ph sz="half" idx="1"/>
          </p:nvPr>
        </p:nvSpPr>
        <p:spPr>
          <a:xfrm>
            <a:off x="252308" y="2219814"/>
            <a:ext cx="4754880" cy="4206240"/>
          </a:xfrm>
        </p:spPr>
        <p:txBody>
          <a:bodyPr>
            <a:normAutofit/>
          </a:bodyPr>
          <a:lstStyle/>
          <a:p>
            <a:r>
              <a:rPr lang="fr-FR" sz="2800" dirty="0" smtClean="0"/>
              <a:t>56 minutes au 10 KM en marchant faut-il que je le répète à nouveau ?</a:t>
            </a:r>
          </a:p>
        </p:txBody>
      </p:sp>
      <p:pic>
        <p:nvPicPr>
          <p:cNvPr id="3" name="Imag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04460" y="1981200"/>
            <a:ext cx="2865120" cy="4297680"/>
          </a:xfrm>
          <a:prstGeom prst="rect">
            <a:avLst/>
          </a:prstGeom>
        </p:spPr>
      </p:pic>
    </p:spTree>
    <p:extLst>
      <p:ext uri="{BB962C8B-B14F-4D97-AF65-F5344CB8AC3E}">
        <p14:creationId xmlns:p14="http://schemas.microsoft.com/office/powerpoint/2010/main" val="35245493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TRAIL : THE DISCIPLINE DU CLUB</a:t>
            </a:r>
            <a:endParaRPr lang="fr-FR" dirty="0"/>
          </a:p>
        </p:txBody>
      </p:sp>
      <p:sp>
        <p:nvSpPr>
          <p:cNvPr id="4" name="Espace réservé du contenu 3"/>
          <p:cNvSpPr>
            <a:spLocks noGrp="1"/>
          </p:cNvSpPr>
          <p:nvPr>
            <p:ph sz="half" idx="2"/>
          </p:nvPr>
        </p:nvSpPr>
        <p:spPr>
          <a:xfrm>
            <a:off x="6230390" y="2011679"/>
            <a:ext cx="5656809" cy="4362993"/>
          </a:xfrm>
        </p:spPr>
        <p:txBody>
          <a:bodyPr>
            <a:normAutofit fontScale="77500" lnSpcReduction="20000"/>
          </a:bodyPr>
          <a:lstStyle/>
          <a:p>
            <a:r>
              <a:rPr lang="fr-FR" sz="2800" dirty="0" smtClean="0"/>
              <a:t>Une discipline majeure du SAMBA</a:t>
            </a:r>
          </a:p>
          <a:p>
            <a:r>
              <a:rPr lang="fr-FR" sz="2800" dirty="0" smtClean="0"/>
              <a:t>De très bons résultats, un classement national</a:t>
            </a:r>
          </a:p>
          <a:p>
            <a:r>
              <a:rPr lang="fr-FR" sz="2800" dirty="0" smtClean="0"/>
              <a:t>L’individuel/le collectif/les valeurs : il y a tout dans le </a:t>
            </a:r>
            <a:r>
              <a:rPr lang="fr-FR" sz="2800" dirty="0" err="1" smtClean="0"/>
              <a:t>trail</a:t>
            </a:r>
            <a:r>
              <a:rPr lang="fr-FR" sz="2800" dirty="0" smtClean="0"/>
              <a:t> </a:t>
            </a:r>
          </a:p>
          <a:p>
            <a:r>
              <a:rPr lang="fr-FR" sz="2800" dirty="0" smtClean="0"/>
              <a:t>Frédéric </a:t>
            </a:r>
            <a:r>
              <a:rPr lang="fr-FR" sz="2800" dirty="0" err="1" smtClean="0"/>
              <a:t>Bisutti</a:t>
            </a:r>
            <a:r>
              <a:rPr lang="fr-FR" sz="2800" dirty="0" smtClean="0"/>
              <a:t>, Paula Bour, Florent </a:t>
            </a:r>
            <a:r>
              <a:rPr lang="fr-FR" sz="2800" dirty="0" err="1" smtClean="0"/>
              <a:t>Chabbert</a:t>
            </a:r>
            <a:r>
              <a:rPr lang="fr-FR" sz="2800" dirty="0" smtClean="0"/>
              <a:t>, </a:t>
            </a:r>
            <a:r>
              <a:rPr lang="fr-FR" sz="2800" dirty="0" err="1" smtClean="0"/>
              <a:t>Loic</a:t>
            </a:r>
            <a:r>
              <a:rPr lang="fr-FR" sz="2800" dirty="0" smtClean="0"/>
              <a:t> Choquet, Gaëtan </a:t>
            </a:r>
            <a:r>
              <a:rPr lang="fr-FR" sz="2800" dirty="0" err="1" smtClean="0"/>
              <a:t>Cossiaux</a:t>
            </a:r>
            <a:r>
              <a:rPr lang="fr-FR" sz="2800" dirty="0" smtClean="0"/>
              <a:t>, Patrick </a:t>
            </a:r>
            <a:r>
              <a:rPr lang="fr-FR" sz="2800" dirty="0" err="1" smtClean="0"/>
              <a:t>Dumontet</a:t>
            </a:r>
            <a:r>
              <a:rPr lang="fr-FR" sz="2800" dirty="0" smtClean="0"/>
              <a:t>, Ludovic </a:t>
            </a:r>
            <a:r>
              <a:rPr lang="fr-FR" sz="2800" dirty="0" err="1" smtClean="0"/>
              <a:t>Fardet</a:t>
            </a:r>
            <a:r>
              <a:rPr lang="fr-FR" sz="2800" dirty="0" smtClean="0"/>
              <a:t>, Karine </a:t>
            </a:r>
            <a:r>
              <a:rPr lang="fr-FR" sz="2800" dirty="0" err="1" smtClean="0"/>
              <a:t>Fline</a:t>
            </a:r>
            <a:r>
              <a:rPr lang="fr-FR" sz="2800" dirty="0" smtClean="0"/>
              <a:t>, Isabelle </a:t>
            </a:r>
            <a:r>
              <a:rPr lang="fr-FR" sz="2800" dirty="0" err="1" smtClean="0"/>
              <a:t>Jasny</a:t>
            </a:r>
            <a:r>
              <a:rPr lang="fr-FR" sz="2800" dirty="0" smtClean="0"/>
              <a:t>, Stève Le Berre, Christel Malin, David Nicole, Juliette Yvonne et Fabrice Rousseau, Christine, Denis et Mathias </a:t>
            </a:r>
            <a:r>
              <a:rPr lang="fr-FR" sz="2800" dirty="0" err="1" smtClean="0"/>
              <a:t>Fourny</a:t>
            </a:r>
            <a:endParaRPr lang="fr-FR" sz="2800" dirty="0" smtClean="0"/>
          </a:p>
          <a:p>
            <a:r>
              <a:rPr lang="fr-FR" sz="2800" dirty="0" err="1" smtClean="0"/>
              <a:t>Gerardmer</a:t>
            </a:r>
            <a:r>
              <a:rPr lang="fr-FR" sz="2800" dirty="0" smtClean="0"/>
              <a:t>/Argentat/Aubusson/Millau/Roquefort/</a:t>
            </a:r>
            <a:r>
              <a:rPr lang="fr-FR" sz="2800" dirty="0" err="1" smtClean="0"/>
              <a:t>Gueret</a:t>
            </a:r>
            <a:r>
              <a:rPr lang="fr-FR" sz="2800" dirty="0" smtClean="0"/>
              <a:t>/</a:t>
            </a:r>
            <a:r>
              <a:rPr lang="fr-FR" sz="2800" dirty="0" err="1" smtClean="0"/>
              <a:t>Montanay</a:t>
            </a:r>
            <a:r>
              <a:rPr lang="fr-FR" sz="2800" dirty="0" smtClean="0"/>
              <a:t>/</a:t>
            </a:r>
            <a:r>
              <a:rPr lang="fr-FR" sz="2800" dirty="0" err="1" smtClean="0"/>
              <a:t>Lavault</a:t>
            </a:r>
            <a:r>
              <a:rPr lang="fr-FR" sz="2800" dirty="0" smtClean="0"/>
              <a:t>/Rouffach/Lignières/Saint Jean/Ambazac/</a:t>
            </a:r>
            <a:r>
              <a:rPr lang="fr-FR" sz="2800" dirty="0" err="1" smtClean="0"/>
              <a:t>Menetou</a:t>
            </a:r>
            <a:r>
              <a:rPr lang="fr-FR" sz="2800" dirty="0" smtClean="0"/>
              <a:t>/</a:t>
            </a:r>
            <a:r>
              <a:rPr lang="fr-FR" sz="2800" dirty="0" err="1" smtClean="0"/>
              <a:t>Sidiailles</a:t>
            </a:r>
            <a:r>
              <a:rPr lang="fr-FR" sz="2800" dirty="0" smtClean="0"/>
              <a:t>/Sancerre/Confolens/</a:t>
            </a:r>
            <a:r>
              <a:rPr lang="fr-FR" sz="2800" dirty="0" err="1" smtClean="0"/>
              <a:t>Montgenevre</a:t>
            </a:r>
            <a:r>
              <a:rPr lang="fr-FR" sz="2800" dirty="0" smtClean="0"/>
              <a:t>/Super Besse/Bourges</a:t>
            </a:r>
          </a:p>
          <a:p>
            <a:endParaRPr lang="fr-FR" b="1" dirty="0"/>
          </a:p>
        </p:txBody>
      </p:sp>
      <p:pic>
        <p:nvPicPr>
          <p:cNvPr id="6" name="Espace réservé du contenu 5"/>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1204913" y="2331840"/>
            <a:ext cx="4754562" cy="3565921"/>
          </a:xfrm>
        </p:spPr>
      </p:pic>
    </p:spTree>
    <p:extLst>
      <p:ext uri="{BB962C8B-B14F-4D97-AF65-F5344CB8AC3E}">
        <p14:creationId xmlns:p14="http://schemas.microsoft.com/office/powerpoint/2010/main" val="33312048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PLUS c’est LONG, PLUS c’est BON ?</a:t>
            </a:r>
            <a:endParaRPr lang="fr-FR" dirty="0"/>
          </a:p>
        </p:txBody>
      </p:sp>
      <p:sp>
        <p:nvSpPr>
          <p:cNvPr id="4" name="Espace réservé du contenu 3"/>
          <p:cNvSpPr>
            <a:spLocks noGrp="1"/>
          </p:cNvSpPr>
          <p:nvPr>
            <p:ph sz="half" idx="2"/>
          </p:nvPr>
        </p:nvSpPr>
        <p:spPr>
          <a:xfrm>
            <a:off x="3746270" y="2004059"/>
            <a:ext cx="5656809" cy="4362993"/>
          </a:xfrm>
        </p:spPr>
        <p:txBody>
          <a:bodyPr>
            <a:normAutofit/>
          </a:bodyPr>
          <a:lstStyle/>
          <a:p>
            <a:r>
              <a:rPr lang="fr-FR" sz="2800" dirty="0" smtClean="0"/>
              <a:t>67 performances avec plus de 2h d’effort durant la saison !</a:t>
            </a:r>
          </a:p>
          <a:p>
            <a:endParaRPr lang="fr-FR" b="1" dirty="0"/>
          </a:p>
        </p:txBody>
      </p:sp>
      <p:pic>
        <p:nvPicPr>
          <p:cNvPr id="5" name="Espace réservé du contenu 4"/>
          <p:cNvPicPr>
            <a:picLocks noGrp="1" noChangeAspect="1"/>
          </p:cNvPicPr>
          <p:nvPr>
            <p:ph sz="half" idx="1"/>
          </p:nvPr>
        </p:nvPicPr>
        <p:blipFill>
          <a:blip r:embed="rId2">
            <a:extLst>
              <a:ext uri="{28A0092B-C50C-407E-A947-70E740481C1C}">
                <a14:useLocalDpi xmlns:a14="http://schemas.microsoft.com/office/drawing/2010/main"/>
              </a:ext>
            </a:extLst>
          </a:blip>
          <a:stretch>
            <a:fillRect/>
          </a:stretch>
        </p:blipFill>
        <p:spPr>
          <a:xfrm>
            <a:off x="495882" y="2057083"/>
            <a:ext cx="2804583" cy="4206875"/>
          </a:xfrm>
        </p:spPr>
      </p:pic>
      <p:pic>
        <p:nvPicPr>
          <p:cNvPr id="7" name="Imag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94934" y="2468880"/>
            <a:ext cx="2875884" cy="4221480"/>
          </a:xfrm>
          <a:prstGeom prst="rect">
            <a:avLst/>
          </a:prstGeom>
        </p:spPr>
      </p:pic>
      <p:pic>
        <p:nvPicPr>
          <p:cNvPr id="8" name="Imag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10000" y="2865120"/>
            <a:ext cx="4572000" cy="3429000"/>
          </a:xfrm>
          <a:prstGeom prst="rect">
            <a:avLst/>
          </a:prstGeom>
        </p:spPr>
      </p:pic>
    </p:spTree>
    <p:extLst>
      <p:ext uri="{BB962C8B-B14F-4D97-AF65-F5344CB8AC3E}">
        <p14:creationId xmlns:p14="http://schemas.microsoft.com/office/powerpoint/2010/main" val="12491956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5" name="Espace réservé du contenu 4"/>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0" y="1"/>
            <a:ext cx="3962401" cy="2971800"/>
          </a:xfrm>
        </p:spPr>
      </p:pic>
      <p:pic>
        <p:nvPicPr>
          <p:cNvPr id="6" name="Espace réservé du contenu 5"/>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6578760" y="-7500"/>
            <a:ext cx="3098640" cy="2323980"/>
          </a:xfrm>
        </p:spPr>
      </p:pic>
      <p:pic>
        <p:nvPicPr>
          <p:cNvPr id="8" name="Image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 y="2969260"/>
            <a:ext cx="3285489" cy="3820160"/>
          </a:xfrm>
          <a:prstGeom prst="rect">
            <a:avLst/>
          </a:prstGeom>
        </p:spPr>
      </p:pic>
      <p:pic>
        <p:nvPicPr>
          <p:cNvPr id="9" name="Image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37020" y="4198620"/>
            <a:ext cx="3149600" cy="2522220"/>
          </a:xfrm>
          <a:prstGeom prst="rect">
            <a:avLst/>
          </a:prstGeom>
        </p:spPr>
      </p:pic>
      <p:pic>
        <p:nvPicPr>
          <p:cNvPr id="10" name="Image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677400" y="3124200"/>
            <a:ext cx="2514600" cy="3596640"/>
          </a:xfrm>
          <a:prstGeom prst="rect">
            <a:avLst/>
          </a:prstGeom>
        </p:spPr>
      </p:pic>
      <p:pic>
        <p:nvPicPr>
          <p:cNvPr id="11" name="Image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677400" y="0"/>
            <a:ext cx="2514600" cy="3185160"/>
          </a:xfrm>
          <a:prstGeom prst="rect">
            <a:avLst/>
          </a:prstGeom>
        </p:spPr>
      </p:pic>
      <p:pic>
        <p:nvPicPr>
          <p:cNvPr id="12" name="Image 1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550660" y="2293620"/>
            <a:ext cx="3180080" cy="2385060"/>
          </a:xfrm>
          <a:prstGeom prst="rect">
            <a:avLst/>
          </a:prstGeom>
        </p:spPr>
      </p:pic>
      <p:pic>
        <p:nvPicPr>
          <p:cNvPr id="13" name="Image 12"/>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3930014" y="-99060"/>
            <a:ext cx="2863215" cy="2339340"/>
          </a:xfrm>
          <a:prstGeom prst="rect">
            <a:avLst/>
          </a:prstGeom>
        </p:spPr>
      </p:pic>
      <p:pic>
        <p:nvPicPr>
          <p:cNvPr id="16" name="Image 15"/>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285489" y="2193290"/>
            <a:ext cx="3489960" cy="2617470"/>
          </a:xfrm>
          <a:prstGeom prst="rect">
            <a:avLst/>
          </a:prstGeom>
        </p:spPr>
      </p:pic>
      <p:pic>
        <p:nvPicPr>
          <p:cNvPr id="15" name="Image 14"/>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4069556" y="4198620"/>
            <a:ext cx="2567464" cy="2522220"/>
          </a:xfrm>
          <a:prstGeom prst="rect">
            <a:avLst/>
          </a:prstGeom>
        </p:spPr>
      </p:pic>
      <p:pic>
        <p:nvPicPr>
          <p:cNvPr id="17" name="Image 16"/>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6775449" y="2293620"/>
            <a:ext cx="2955291" cy="2385060"/>
          </a:xfrm>
          <a:prstGeom prst="rect">
            <a:avLst/>
          </a:prstGeom>
        </p:spPr>
      </p:pic>
    </p:spTree>
    <p:extLst>
      <p:ext uri="{BB962C8B-B14F-4D97-AF65-F5344CB8AC3E}">
        <p14:creationId xmlns:p14="http://schemas.microsoft.com/office/powerpoint/2010/main" val="26972982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MARATHON MAN A PARIS</a:t>
            </a:r>
            <a:endParaRPr lang="fr-FR" dirty="0"/>
          </a:p>
        </p:txBody>
      </p:sp>
      <p:sp>
        <p:nvSpPr>
          <p:cNvPr id="3" name="Espace réservé du contenu 2"/>
          <p:cNvSpPr>
            <a:spLocks noGrp="1"/>
          </p:cNvSpPr>
          <p:nvPr>
            <p:ph sz="half" idx="1"/>
          </p:nvPr>
        </p:nvSpPr>
        <p:spPr>
          <a:xfrm>
            <a:off x="252308" y="2219814"/>
            <a:ext cx="4754880" cy="4206240"/>
          </a:xfrm>
        </p:spPr>
        <p:txBody>
          <a:bodyPr>
            <a:normAutofit/>
          </a:bodyPr>
          <a:lstStyle/>
          <a:p>
            <a:r>
              <a:rPr lang="fr-FR" sz="2800" dirty="0" smtClean="0"/>
              <a:t>Loïc CHOQUET le 8 avril à Paris avec 5h23’55</a:t>
            </a:r>
          </a:p>
          <a:p>
            <a:r>
              <a:rPr lang="fr-FR" sz="2800" dirty="0" smtClean="0"/>
              <a:t> Loïc sur le semi en 1h57 le 29 octobre à </a:t>
            </a:r>
            <a:r>
              <a:rPr lang="fr-FR" sz="2800" dirty="0" err="1" smtClean="0"/>
              <a:t>Neuvy</a:t>
            </a:r>
            <a:r>
              <a:rPr lang="fr-FR" sz="2800" dirty="0" smtClean="0"/>
              <a:t> saint </a:t>
            </a:r>
            <a:r>
              <a:rPr lang="fr-FR" sz="2800" dirty="0" err="1" smtClean="0"/>
              <a:t>sepulchre</a:t>
            </a:r>
            <a:endParaRPr lang="fr-FR" sz="2800" dirty="0" smtClean="0"/>
          </a:p>
        </p:txBody>
      </p:sp>
      <p:pic>
        <p:nvPicPr>
          <p:cNvPr id="5" name="Imag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35140" y="1874520"/>
            <a:ext cx="3463290" cy="4617720"/>
          </a:xfrm>
          <a:prstGeom prst="rect">
            <a:avLst/>
          </a:prstGeom>
        </p:spPr>
      </p:pic>
    </p:spTree>
    <p:extLst>
      <p:ext uri="{BB962C8B-B14F-4D97-AF65-F5344CB8AC3E}">
        <p14:creationId xmlns:p14="http://schemas.microsoft.com/office/powerpoint/2010/main" val="3566427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Les ICOSATHLETES aux </a:t>
            </a:r>
            <a:r>
              <a:rPr lang="fr-FR" dirty="0" err="1" smtClean="0"/>
              <a:t>mondiauX</a:t>
            </a:r>
            <a:r>
              <a:rPr lang="fr-FR" dirty="0" smtClean="0"/>
              <a:t>  AMATEURS : AUCUN sur 2018</a:t>
            </a:r>
            <a:endParaRPr lang="fr-FR" dirty="0"/>
          </a:p>
        </p:txBody>
      </p:sp>
      <p:sp>
        <p:nvSpPr>
          <p:cNvPr id="3" name="Espace réservé du contenu 2"/>
          <p:cNvSpPr>
            <a:spLocks noGrp="1"/>
          </p:cNvSpPr>
          <p:nvPr>
            <p:ph sz="half" idx="1"/>
          </p:nvPr>
        </p:nvSpPr>
        <p:spPr>
          <a:xfrm>
            <a:off x="252308" y="2219814"/>
            <a:ext cx="4754880" cy="4206240"/>
          </a:xfrm>
        </p:spPr>
        <p:txBody>
          <a:bodyPr>
            <a:normAutofit/>
          </a:bodyPr>
          <a:lstStyle/>
          <a:p>
            <a:r>
              <a:rPr lang="fr-FR" sz="2800" dirty="0" smtClean="0"/>
              <a:t>20 épreuves, plus fort plus dur plus long que le décathlon : une discipline ultra</a:t>
            </a:r>
          </a:p>
          <a:p>
            <a:r>
              <a:rPr lang="fr-FR" sz="2800" dirty="0" smtClean="0"/>
              <a:t>Il se murmure une participation aux mondiaux 2019 en Finlande à Helsinki </a:t>
            </a:r>
          </a:p>
          <a:p>
            <a:endParaRPr lang="fr-FR" sz="2800" dirty="0"/>
          </a:p>
          <a:p>
            <a:pPr marL="0" indent="0">
              <a:buNone/>
            </a:pPr>
            <a:endParaRPr lang="fr-FR" sz="2800" dirty="0" smtClean="0"/>
          </a:p>
        </p:txBody>
      </p:sp>
      <p:pic>
        <p:nvPicPr>
          <p:cNvPr id="4" name="Image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191086" y="2004060"/>
            <a:ext cx="3313786" cy="4389120"/>
          </a:xfrm>
          <a:prstGeom prst="rect">
            <a:avLst/>
          </a:prstGeom>
        </p:spPr>
      </p:pic>
      <p:pic>
        <p:nvPicPr>
          <p:cNvPr id="7" name="Imag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11144" y="3238500"/>
            <a:ext cx="3106536" cy="1746250"/>
          </a:xfrm>
          <a:prstGeom prst="rect">
            <a:avLst/>
          </a:prstGeom>
        </p:spPr>
      </p:pic>
    </p:spTree>
    <p:extLst>
      <p:ext uri="{BB962C8B-B14F-4D97-AF65-F5344CB8AC3E}">
        <p14:creationId xmlns:p14="http://schemas.microsoft.com/office/powerpoint/2010/main" val="31550953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Au global </a:t>
            </a:r>
            <a:endParaRPr lang="fr-FR" dirty="0"/>
          </a:p>
        </p:txBody>
      </p:sp>
      <p:sp>
        <p:nvSpPr>
          <p:cNvPr id="3" name="Espace réservé du contenu 2"/>
          <p:cNvSpPr>
            <a:spLocks noGrp="1"/>
          </p:cNvSpPr>
          <p:nvPr>
            <p:ph idx="1"/>
          </p:nvPr>
        </p:nvSpPr>
        <p:spPr/>
        <p:txBody>
          <a:bodyPr>
            <a:normAutofit lnSpcReduction="10000"/>
          </a:bodyPr>
          <a:lstStyle/>
          <a:p>
            <a:r>
              <a:rPr lang="fr-FR" sz="3200" dirty="0" smtClean="0"/>
              <a:t>85 licenciés sur la saison 2017/2018 (Saint Amand </a:t>
            </a:r>
            <a:r>
              <a:rPr lang="fr-FR" sz="3200" dirty="0" err="1" smtClean="0"/>
              <a:t>Montrond</a:t>
            </a:r>
            <a:r>
              <a:rPr lang="fr-FR" sz="3200" dirty="0" smtClean="0"/>
              <a:t> et Dun sur Auron)</a:t>
            </a:r>
          </a:p>
          <a:p>
            <a:r>
              <a:rPr lang="fr-FR" sz="3200" dirty="0" smtClean="0"/>
              <a:t>912 performances</a:t>
            </a:r>
          </a:p>
          <a:p>
            <a:r>
              <a:rPr lang="fr-FR" sz="3200" dirty="0" smtClean="0"/>
              <a:t>71 compétitions dans 48 villes </a:t>
            </a:r>
          </a:p>
          <a:p>
            <a:r>
              <a:rPr lang="fr-FR" sz="3200" dirty="0" smtClean="0"/>
              <a:t>696 performances dans 10 villes du Cher</a:t>
            </a:r>
          </a:p>
          <a:p>
            <a:r>
              <a:rPr lang="fr-FR" sz="3200" dirty="0" smtClean="0"/>
              <a:t>216 performances à l’extérieur du département dans 38 villes (=déplacements, diffusion de l’identité saint </a:t>
            </a:r>
            <a:r>
              <a:rPr lang="fr-FR" sz="3200" dirty="0" err="1" smtClean="0"/>
              <a:t>amandoise</a:t>
            </a:r>
            <a:r>
              <a:rPr lang="fr-FR" sz="3200" dirty="0" smtClean="0"/>
              <a:t>, niveau)</a:t>
            </a:r>
          </a:p>
          <a:p>
            <a:endParaRPr lang="fr-FR" dirty="0"/>
          </a:p>
        </p:txBody>
      </p:sp>
    </p:spTree>
    <p:extLst>
      <p:ext uri="{BB962C8B-B14F-4D97-AF65-F5344CB8AC3E}">
        <p14:creationId xmlns:p14="http://schemas.microsoft.com/office/powerpoint/2010/main" val="18464469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pPr algn="l"/>
            <a:r>
              <a:rPr lang="fr-FR" dirty="0" smtClean="0"/>
              <a:t>Enfin merci Président !</a:t>
            </a:r>
            <a:endParaRPr lang="fr-FR" dirty="0"/>
          </a:p>
        </p:txBody>
      </p:sp>
      <p:pic>
        <p:nvPicPr>
          <p:cNvPr id="4" name="Imag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974580" y="76200"/>
            <a:ext cx="1760220" cy="6858000"/>
          </a:xfrm>
          <a:prstGeom prst="rect">
            <a:avLst/>
          </a:prstGeom>
        </p:spPr>
      </p:pic>
    </p:spTree>
    <p:extLst>
      <p:ext uri="{BB962C8B-B14F-4D97-AF65-F5344CB8AC3E}">
        <p14:creationId xmlns:p14="http://schemas.microsoft.com/office/powerpoint/2010/main" val="21750351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1205344" y="2011680"/>
            <a:ext cx="9736976" cy="4206240"/>
          </a:xfrm>
        </p:spPr>
        <p:txBody>
          <a:bodyPr/>
          <a:lstStyle/>
          <a:p>
            <a:r>
              <a:rPr lang="fr-FR" dirty="0" smtClean="0"/>
              <a:t>Plusieurs remarques :</a:t>
            </a:r>
          </a:p>
          <a:p>
            <a:pPr lvl="1"/>
            <a:r>
              <a:rPr lang="fr-FR" dirty="0" smtClean="0"/>
              <a:t>Aucune manifestations hors stade pour le club, nous ne sommes peut être pas doués pour ce genre de manifestation mais il convient de rappeler que nous avons eu des difficultés régulières et pas forcément internes au club</a:t>
            </a:r>
          </a:p>
          <a:p>
            <a:pPr lvl="1"/>
            <a:r>
              <a:rPr lang="fr-FR" dirty="0" smtClean="0"/>
              <a:t>Moins de moyens, moins d’accompagnement, moins de motivation, moins de bénévoles, moins d’athlètes</a:t>
            </a:r>
          </a:p>
          <a:p>
            <a:pPr lvl="1"/>
            <a:r>
              <a:rPr lang="fr-FR" dirty="0" smtClean="0"/>
              <a:t>Moins de moyens, trouver des moyens, moins de temps à consacrer à notre mission principale la pratique de l’athlétisme</a:t>
            </a:r>
          </a:p>
          <a:p>
            <a:pPr lvl="1"/>
            <a:r>
              <a:rPr lang="fr-FR" dirty="0" smtClean="0"/>
              <a:t>Des athlètes Saint-Amandois ou aux alentours se licenciant dans des clubs extérieurs ; un phénomène pas si anodin à l’heure des débats sur la ruralité</a:t>
            </a:r>
          </a:p>
          <a:p>
            <a:pPr lvl="1"/>
            <a:r>
              <a:rPr lang="fr-FR" u="sng" dirty="0" smtClean="0"/>
              <a:t> Mais de gros motifs de satisfaction avec l’équipe de </a:t>
            </a:r>
            <a:r>
              <a:rPr lang="fr-FR" u="sng" dirty="0" err="1" smtClean="0"/>
              <a:t>trail</a:t>
            </a:r>
            <a:r>
              <a:rPr lang="fr-FR" u="sng" dirty="0" smtClean="0"/>
              <a:t>, Juliette, Mathias, Alexis et des jeunes motivés tant aux entraînements qu’aux compétitions</a:t>
            </a:r>
          </a:p>
        </p:txBody>
      </p:sp>
    </p:spTree>
    <p:extLst>
      <p:ext uri="{BB962C8B-B14F-4D97-AF65-F5344CB8AC3E}">
        <p14:creationId xmlns:p14="http://schemas.microsoft.com/office/powerpoint/2010/main" val="24712905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KM…</a:t>
            </a:r>
            <a:endParaRPr lang="fr-FR" dirty="0"/>
          </a:p>
        </p:txBody>
      </p:sp>
      <p:sp>
        <p:nvSpPr>
          <p:cNvPr id="3" name="Espace réservé du contenu 2"/>
          <p:cNvSpPr>
            <a:spLocks noGrp="1"/>
          </p:cNvSpPr>
          <p:nvPr>
            <p:ph idx="1"/>
          </p:nvPr>
        </p:nvSpPr>
        <p:spPr/>
        <p:txBody>
          <a:bodyPr>
            <a:normAutofit/>
          </a:bodyPr>
          <a:lstStyle/>
          <a:p>
            <a:r>
              <a:rPr lang="fr-FR" sz="4400" dirty="0" smtClean="0"/>
              <a:t>23 716 KM si une personne aurait souhaité assister à chaque performance d’un athlète du SAMBA</a:t>
            </a:r>
          </a:p>
          <a:p>
            <a:r>
              <a:rPr lang="fr-FR" sz="4400" dirty="0" smtClean="0"/>
              <a:t>99 958 KM soit ¼ de la distance terre/lune si on additionne chaque trajet des athlètes</a:t>
            </a:r>
            <a:endParaRPr lang="fr-FR" sz="4400" dirty="0"/>
          </a:p>
        </p:txBody>
      </p:sp>
    </p:spTree>
    <p:extLst>
      <p:ext uri="{BB962C8B-B14F-4D97-AF65-F5344CB8AC3E}">
        <p14:creationId xmlns:p14="http://schemas.microsoft.com/office/powerpoint/2010/main" val="16602942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Par catégorie</a:t>
            </a:r>
            <a:endParaRPr lang="fr-FR" dirty="0"/>
          </a:p>
        </p:txBody>
      </p:sp>
      <p:sp>
        <p:nvSpPr>
          <p:cNvPr id="5" name="Espace réservé du contenu 2"/>
          <p:cNvSpPr txBox="1">
            <a:spLocks/>
          </p:cNvSpPr>
          <p:nvPr/>
        </p:nvSpPr>
        <p:spPr>
          <a:xfrm>
            <a:off x="8422783" y="2011680"/>
            <a:ext cx="2564216" cy="4206240"/>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rgbClr val="FFFF00"/>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rgbClr val="FFFF00"/>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rgbClr val="FFFF00"/>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rgbClr val="FFFF00"/>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rgbClr val="FFFF00"/>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endParaRPr lang="fr-FR" sz="4800" dirty="0"/>
          </a:p>
        </p:txBody>
      </p:sp>
      <p:sp>
        <p:nvSpPr>
          <p:cNvPr id="6" name="Espace réservé du contenu 2"/>
          <p:cNvSpPr txBox="1">
            <a:spLocks/>
          </p:cNvSpPr>
          <p:nvPr/>
        </p:nvSpPr>
        <p:spPr>
          <a:xfrm>
            <a:off x="8422783" y="2011680"/>
            <a:ext cx="3609197" cy="4686300"/>
          </a:xfrm>
          <a:prstGeom prst="rect">
            <a:avLst/>
          </a:prstGeom>
        </p:spPr>
        <p:txBody>
          <a:bodyPr vert="horz" lIns="91440" tIns="45720" rIns="91440" bIns="45720" rtlCol="0">
            <a:normAutofit fontScale="62500" lnSpcReduction="20000"/>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rgbClr val="FFFF00"/>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rgbClr val="FFFF00"/>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rgbClr val="FFFF00"/>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rgbClr val="FFFF00"/>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rgbClr val="FFFF00"/>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pPr marL="0" indent="0">
              <a:buNone/>
            </a:pPr>
            <a:r>
              <a:rPr lang="fr-FR" sz="4800" dirty="0" smtClean="0"/>
              <a:t>*+61% de jeunes dans le club (BA à JU)</a:t>
            </a:r>
          </a:p>
          <a:p>
            <a:pPr marL="0" indent="0">
              <a:buNone/>
            </a:pPr>
            <a:r>
              <a:rPr lang="fr-FR" sz="4800" dirty="0" smtClean="0"/>
              <a:t>*28% sont des jeunes de moins de moins de 11 ans</a:t>
            </a:r>
          </a:p>
          <a:p>
            <a:pPr marL="0" indent="0">
              <a:buNone/>
            </a:pPr>
            <a:r>
              <a:rPr lang="fr-FR" sz="4800" dirty="0" smtClean="0"/>
              <a:t>*Parité :55% H /45% F)</a:t>
            </a:r>
          </a:p>
          <a:p>
            <a:pPr marL="0" indent="0">
              <a:buNone/>
            </a:pPr>
            <a:r>
              <a:rPr lang="fr-FR" sz="4800" dirty="0" smtClean="0"/>
              <a:t>*Peu d’EA, sur les espoirs c’est traditionnel (études)</a:t>
            </a:r>
          </a:p>
        </p:txBody>
      </p:sp>
      <p:graphicFrame>
        <p:nvGraphicFramePr>
          <p:cNvPr id="9" name="Espace réservé du contenu 8"/>
          <p:cNvGraphicFramePr>
            <a:graphicFrameLocks noGrp="1"/>
          </p:cNvGraphicFramePr>
          <p:nvPr>
            <p:ph idx="1"/>
            <p:extLst>
              <p:ext uri="{D42A27DB-BD31-4B8C-83A1-F6EECF244321}">
                <p14:modId xmlns:p14="http://schemas.microsoft.com/office/powerpoint/2010/main" val="2816879371"/>
              </p:ext>
            </p:extLst>
          </p:nvPr>
        </p:nvGraphicFramePr>
        <p:xfrm>
          <a:off x="386366" y="2011363"/>
          <a:ext cx="7920508" cy="468661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335412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tendance</a:t>
            </a:r>
            <a:endParaRPr lang="fr-FR" dirty="0"/>
          </a:p>
        </p:txBody>
      </p:sp>
      <p:sp>
        <p:nvSpPr>
          <p:cNvPr id="5" name="Espace réservé du contenu 2"/>
          <p:cNvSpPr txBox="1">
            <a:spLocks/>
          </p:cNvSpPr>
          <p:nvPr/>
        </p:nvSpPr>
        <p:spPr>
          <a:xfrm>
            <a:off x="8422783" y="2011680"/>
            <a:ext cx="2564216" cy="4206240"/>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rgbClr val="FFFF00"/>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rgbClr val="FFFF00"/>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rgbClr val="FFFF00"/>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rgbClr val="FFFF00"/>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rgbClr val="FFFF00"/>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endParaRPr lang="fr-FR" sz="4800"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1567441172"/>
              </p:ext>
            </p:extLst>
          </p:nvPr>
        </p:nvGraphicFramePr>
        <p:xfrm>
          <a:off x="1203325" y="2011363"/>
          <a:ext cx="9783763" cy="42068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549906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Niveau global</a:t>
            </a:r>
            <a:endParaRPr lang="fr-FR" dirty="0"/>
          </a:p>
        </p:txBody>
      </p:sp>
      <p:sp>
        <p:nvSpPr>
          <p:cNvPr id="3" name="Espace réservé du contenu 2"/>
          <p:cNvSpPr>
            <a:spLocks noGrp="1"/>
          </p:cNvSpPr>
          <p:nvPr>
            <p:ph idx="1"/>
          </p:nvPr>
        </p:nvSpPr>
        <p:spPr/>
        <p:txBody>
          <a:bodyPr>
            <a:normAutofit/>
          </a:bodyPr>
          <a:lstStyle/>
          <a:p>
            <a:r>
              <a:rPr lang="fr-FR" dirty="0"/>
              <a:t>1</a:t>
            </a:r>
            <a:r>
              <a:rPr lang="fr-FR" dirty="0" smtClean="0"/>
              <a:t> athlète avec un niveau interrégional</a:t>
            </a:r>
          </a:p>
          <a:p>
            <a:r>
              <a:rPr lang="fr-FR" dirty="0" smtClean="0"/>
              <a:t>11 athlètes avec un niveau Régional</a:t>
            </a:r>
          </a:p>
          <a:p>
            <a:r>
              <a:rPr lang="fr-FR" dirty="0" smtClean="0"/>
              <a:t>16 athlètes avec un niveau Départemental</a:t>
            </a:r>
          </a:p>
          <a:p>
            <a:r>
              <a:rPr lang="fr-FR" dirty="0" smtClean="0"/>
              <a:t>27 jeunes EA/PO classés dont 11 supérieur ou égal à un niveau D5</a:t>
            </a:r>
          </a:p>
          <a:p>
            <a:r>
              <a:rPr lang="fr-FR" dirty="0" smtClean="0"/>
              <a:t>61 athlètes classés sur 85 soit 72%  </a:t>
            </a:r>
          </a:p>
          <a:p>
            <a:r>
              <a:rPr lang="fr-FR" dirty="0" smtClean="0"/>
              <a:t>Encadrement aucune femme et 2 hommes à un niveau interrégional (Florent et Morgan) , 3 hommes à un niveau régional (Julien, Stève et Thomas). </a:t>
            </a:r>
          </a:p>
          <a:p>
            <a:r>
              <a:rPr lang="fr-FR" dirty="0" smtClean="0"/>
              <a:t>A noter que le CA est composé d’actifs et d’étudiants (une seule retraitée ce qui doit être assez rare dans le saint </a:t>
            </a:r>
            <a:r>
              <a:rPr lang="fr-FR" dirty="0" err="1" smtClean="0"/>
              <a:t>amandois</a:t>
            </a:r>
            <a:r>
              <a:rPr lang="fr-FR" dirty="0" smtClean="0"/>
              <a:t>) une continuité dans les activités à venir et la chance de s’exprimer est laissée à tous</a:t>
            </a:r>
          </a:p>
          <a:p>
            <a:pPr marL="0" indent="0">
              <a:buNone/>
            </a:pPr>
            <a:endParaRPr lang="fr-FR" dirty="0" smtClean="0"/>
          </a:p>
        </p:txBody>
      </p:sp>
    </p:spTree>
    <p:extLst>
      <p:ext uri="{BB962C8B-B14F-4D97-AF65-F5344CB8AC3E}">
        <p14:creationId xmlns:p14="http://schemas.microsoft.com/office/powerpoint/2010/main" val="33334408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Championnats de France de </a:t>
            </a:r>
            <a:r>
              <a:rPr lang="fr-FR" dirty="0" err="1" smtClean="0"/>
              <a:t>trail</a:t>
            </a:r>
            <a:r>
              <a:rPr lang="fr-FR" dirty="0" smtClean="0"/>
              <a:t> (17 septembre 2017 </a:t>
            </a:r>
            <a:r>
              <a:rPr lang="fr-FR" dirty="0" err="1" smtClean="0"/>
              <a:t>Gerardmer</a:t>
            </a:r>
            <a:r>
              <a:rPr lang="fr-FR" dirty="0" smtClean="0"/>
              <a:t>)</a:t>
            </a:r>
            <a:endParaRPr lang="fr-FR" dirty="0"/>
          </a:p>
        </p:txBody>
      </p:sp>
      <p:sp>
        <p:nvSpPr>
          <p:cNvPr id="3" name="Espace réservé du contenu 2"/>
          <p:cNvSpPr>
            <a:spLocks noGrp="1"/>
          </p:cNvSpPr>
          <p:nvPr>
            <p:ph sz="half" idx="1"/>
          </p:nvPr>
        </p:nvSpPr>
        <p:spPr>
          <a:xfrm>
            <a:off x="1205344" y="2011680"/>
            <a:ext cx="4326776" cy="4206240"/>
          </a:xfrm>
        </p:spPr>
        <p:txBody>
          <a:bodyPr>
            <a:normAutofit fontScale="85000" lnSpcReduction="10000"/>
          </a:bodyPr>
          <a:lstStyle/>
          <a:p>
            <a:r>
              <a:rPr lang="fr-FR" dirty="0" smtClean="0"/>
              <a:t>6 participants </a:t>
            </a:r>
          </a:p>
          <a:p>
            <a:r>
              <a:rPr lang="fr-FR" dirty="0"/>
              <a:t>Frédéric Bisutti,4h16 113</a:t>
            </a:r>
            <a:r>
              <a:rPr lang="fr-FR" baseline="30000" dirty="0"/>
              <a:t>ème</a:t>
            </a:r>
            <a:r>
              <a:rPr lang="fr-FR" dirty="0"/>
              <a:t> SE, 253</a:t>
            </a:r>
            <a:r>
              <a:rPr lang="fr-FR" baseline="30000" dirty="0"/>
              <a:t>ème</a:t>
            </a:r>
            <a:r>
              <a:rPr lang="fr-FR" dirty="0"/>
              <a:t> </a:t>
            </a:r>
          </a:p>
          <a:p>
            <a:r>
              <a:rPr lang="fr-FR" dirty="0"/>
              <a:t>Fabrice Rousseau, </a:t>
            </a:r>
            <a:r>
              <a:rPr lang="fr-FR" dirty="0" smtClean="0"/>
              <a:t>4h24 85</a:t>
            </a:r>
            <a:r>
              <a:rPr lang="fr-FR" baseline="30000" dirty="0" smtClean="0"/>
              <a:t>ème</a:t>
            </a:r>
            <a:r>
              <a:rPr lang="fr-FR" dirty="0" smtClean="0"/>
              <a:t> V1, 269</a:t>
            </a:r>
            <a:r>
              <a:rPr lang="fr-FR" baseline="30000" dirty="0" smtClean="0"/>
              <a:t>ème</a:t>
            </a:r>
            <a:r>
              <a:rPr lang="fr-FR" dirty="0" smtClean="0"/>
              <a:t> M</a:t>
            </a:r>
            <a:endParaRPr lang="fr-FR" dirty="0"/>
          </a:p>
          <a:p>
            <a:r>
              <a:rPr lang="fr-FR" dirty="0" smtClean="0"/>
              <a:t>Karine </a:t>
            </a:r>
            <a:r>
              <a:rPr lang="fr-FR" dirty="0" err="1" smtClean="0"/>
              <a:t>Fline</a:t>
            </a:r>
            <a:r>
              <a:rPr lang="fr-FR" dirty="0" smtClean="0"/>
              <a:t> ,4h36 39</a:t>
            </a:r>
            <a:r>
              <a:rPr lang="fr-FR" baseline="30000" dirty="0" smtClean="0"/>
              <a:t>ème</a:t>
            </a:r>
            <a:r>
              <a:rPr lang="fr-FR" dirty="0" smtClean="0"/>
              <a:t>  SE, 68</a:t>
            </a:r>
            <a:r>
              <a:rPr lang="fr-FR" baseline="30000" dirty="0" smtClean="0"/>
              <a:t>ème</a:t>
            </a:r>
            <a:r>
              <a:rPr lang="fr-FR" dirty="0" smtClean="0"/>
              <a:t> F </a:t>
            </a:r>
          </a:p>
          <a:p>
            <a:r>
              <a:rPr lang="fr-FR" dirty="0" smtClean="0"/>
              <a:t>Florent </a:t>
            </a:r>
            <a:r>
              <a:rPr lang="fr-FR" dirty="0" err="1" smtClean="0"/>
              <a:t>Chabbert</a:t>
            </a:r>
            <a:r>
              <a:rPr lang="fr-FR" dirty="0" smtClean="0"/>
              <a:t>, 4h36 117</a:t>
            </a:r>
            <a:r>
              <a:rPr lang="fr-FR" baseline="30000" dirty="0" smtClean="0"/>
              <a:t>ème</a:t>
            </a:r>
            <a:r>
              <a:rPr lang="fr-FR" dirty="0" smtClean="0"/>
              <a:t> SE, 283</a:t>
            </a:r>
            <a:r>
              <a:rPr lang="fr-FR" baseline="30000" dirty="0" smtClean="0"/>
              <a:t>ème</a:t>
            </a:r>
            <a:r>
              <a:rPr lang="fr-FR" dirty="0" smtClean="0"/>
              <a:t> M </a:t>
            </a:r>
          </a:p>
          <a:p>
            <a:r>
              <a:rPr lang="fr-FR" dirty="0" err="1" smtClean="0"/>
              <a:t>Yvone</a:t>
            </a:r>
            <a:r>
              <a:rPr lang="fr-FR" dirty="0" smtClean="0"/>
              <a:t> Rousseau,4h45 6</a:t>
            </a:r>
            <a:r>
              <a:rPr lang="fr-FR" baseline="30000" dirty="0" smtClean="0"/>
              <a:t>ème</a:t>
            </a:r>
            <a:r>
              <a:rPr lang="fr-FR" dirty="0" smtClean="0"/>
              <a:t> V2 et 77</a:t>
            </a:r>
            <a:r>
              <a:rPr lang="fr-FR" baseline="30000" dirty="0" smtClean="0"/>
              <a:t>ème</a:t>
            </a:r>
            <a:r>
              <a:rPr lang="fr-FR" dirty="0" smtClean="0"/>
              <a:t> F</a:t>
            </a:r>
          </a:p>
          <a:p>
            <a:r>
              <a:rPr lang="fr-FR" dirty="0" smtClean="0"/>
              <a:t>David Nicole, 5h25 106</a:t>
            </a:r>
            <a:r>
              <a:rPr lang="fr-FR" baseline="30000" dirty="0" smtClean="0"/>
              <a:t>ème</a:t>
            </a:r>
            <a:r>
              <a:rPr lang="fr-FR" dirty="0" smtClean="0"/>
              <a:t> V1 et 334</a:t>
            </a:r>
            <a:r>
              <a:rPr lang="fr-FR" baseline="30000" dirty="0" smtClean="0"/>
              <a:t>ème</a:t>
            </a:r>
            <a:r>
              <a:rPr lang="fr-FR" dirty="0" smtClean="0"/>
              <a:t> M</a:t>
            </a:r>
          </a:p>
          <a:p>
            <a:r>
              <a:rPr lang="fr-FR" dirty="0" smtClean="0"/>
              <a:t>+ Christel Malin sur la course nature de 13km en 2h07</a:t>
            </a:r>
          </a:p>
        </p:txBody>
      </p:sp>
      <p:pic>
        <p:nvPicPr>
          <p:cNvPr id="5" name="Espace réservé du contenu 4"/>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9034532" y="1965643"/>
            <a:ext cx="2865933" cy="4206875"/>
          </a:xfrm>
        </p:spPr>
      </p:pic>
      <p:pic>
        <p:nvPicPr>
          <p:cNvPr id="6" name="Imag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3571" y="1943100"/>
            <a:ext cx="3285411" cy="4320540"/>
          </a:xfrm>
          <a:prstGeom prst="rect">
            <a:avLst/>
          </a:prstGeom>
        </p:spPr>
      </p:pic>
    </p:spTree>
    <p:extLst>
      <p:ext uri="{BB962C8B-B14F-4D97-AF65-F5344CB8AC3E}">
        <p14:creationId xmlns:p14="http://schemas.microsoft.com/office/powerpoint/2010/main" val="12805092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MBA">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xmlns="" name="Banded" id="{98DFF888-2449-4D28-977C-6306C017633E}" vid="{9792607F-9579-4224-82FF-9C88C3E1E53D}"/>
    </a:ext>
  </a:extLst>
</a:theme>
</file>

<file path=docProps/app.xml><?xml version="1.0" encoding="utf-8"?>
<Properties xmlns="http://schemas.openxmlformats.org/officeDocument/2006/extended-properties" xmlns:vt="http://schemas.openxmlformats.org/officeDocument/2006/docPropsVTypes">
  <Template/>
  <TotalTime>1313</TotalTime>
  <Words>1771</Words>
  <Application>Microsoft Office PowerPoint</Application>
  <PresentationFormat>Personnalisé</PresentationFormat>
  <Paragraphs>206</Paragraphs>
  <Slides>41</Slides>
  <Notes>0</Notes>
  <HiddenSlides>0</HiddenSlides>
  <MMClips>0</MMClips>
  <ScaleCrop>false</ScaleCrop>
  <HeadingPairs>
    <vt:vector size="4" baseType="variant">
      <vt:variant>
        <vt:lpstr>Thème</vt:lpstr>
      </vt:variant>
      <vt:variant>
        <vt:i4>1</vt:i4>
      </vt:variant>
      <vt:variant>
        <vt:lpstr>Titres des diapositives</vt:lpstr>
      </vt:variant>
      <vt:variant>
        <vt:i4>41</vt:i4>
      </vt:variant>
    </vt:vector>
  </HeadingPairs>
  <TitlesOfParts>
    <vt:vector size="42" baseType="lpstr">
      <vt:lpstr>SAMBA</vt:lpstr>
      <vt:lpstr>RAPPORT SPORTIF</vt:lpstr>
      <vt:lpstr>Le rapport sportif</vt:lpstr>
      <vt:lpstr>Les EFFECTIFS</vt:lpstr>
      <vt:lpstr>Au global </vt:lpstr>
      <vt:lpstr>Les KM…</vt:lpstr>
      <vt:lpstr>Par catégorie</vt:lpstr>
      <vt:lpstr>La tendance</vt:lpstr>
      <vt:lpstr>Niveau global</vt:lpstr>
      <vt:lpstr>Championnats de France de trail (17 septembre 2017 Gerardmer)</vt:lpstr>
      <vt:lpstr>Departementaux de cross(VIERZON 14 janvier) –TOP 5</vt:lpstr>
      <vt:lpstr>Régionaux de cross (AVORD 28 janvier) – TOP 10</vt:lpstr>
      <vt:lpstr>Demi finale championnat de France (ROMORANTIN 18 février) – TOP 20</vt:lpstr>
      <vt:lpstr>Les championnats regionaux en salle (21 janvier Orleans) – TOP 10</vt:lpstr>
      <vt:lpstr>Departementaux sur piste (26 mai à bourges) -podium</vt:lpstr>
      <vt:lpstr>Departementaux sur piste (26 mai à bourges)</vt:lpstr>
      <vt:lpstr>Departementaux sur piste (26 mai à bourges)</vt:lpstr>
      <vt:lpstr>LES REGIONAUX sur piste (2 juin à Chartres/10 juin à Châteauroux)</vt:lpstr>
      <vt:lpstr>Les pre France à Challans le 30 juin </vt:lpstr>
      <vt:lpstr>Championnats de France de trail (15 Juillet 2018 Montgenevre )</vt:lpstr>
      <vt:lpstr>Les CHAMPIONNATS DE France à BONDOUFLE le 22 juillet</vt:lpstr>
      <vt:lpstr>CHALLENGE départemental JEUNES EA/PO</vt:lpstr>
      <vt:lpstr>CHALLENGE départemental JEUNES EA/PO</vt:lpstr>
      <vt:lpstr>Les autres athletes</vt:lpstr>
      <vt:lpstr>Les Évènements sportifs</vt:lpstr>
      <vt:lpstr>Les compétitions jeunes  : 17 marS, 22 avril, 9 juin 2018 301 athlètes accueillis</vt:lpstr>
      <vt:lpstr>LE stage de printemps 2018 (MILLAU)</vt:lpstr>
      <vt:lpstr>Les interclubs 2018</vt:lpstr>
      <vt:lpstr>Trail tour National </vt:lpstr>
      <vt:lpstr>Le SAMBA AU STADE CHARLETY !</vt:lpstr>
      <vt:lpstr>Le CLASSEMENT DU CLUB</vt:lpstr>
      <vt:lpstr>Le classement – 504 points</vt:lpstr>
      <vt:lpstr>Les EXTRATERRESTRES</vt:lpstr>
      <vt:lpstr>LE DECACOURSE INTERNATIONAL UN CHAMPION DU MONDE AMATEUR !!!</vt:lpstr>
      <vt:lpstr>Juliette Rousseau : égérie du SAMBA </vt:lpstr>
      <vt:lpstr>LE TRAIL : THE DISCIPLINE DU CLUB</vt:lpstr>
      <vt:lpstr>PLUS c’est LONG, PLUS c’est BON ?</vt:lpstr>
      <vt:lpstr>Présentation PowerPoint</vt:lpstr>
      <vt:lpstr>Le MARATHON MAN A PARIS</vt:lpstr>
      <vt:lpstr>Les ICOSATHLETES aux mondiauX  AMATEURS : AUCUN sur 2018</vt:lpstr>
      <vt:lpstr>Enfin merci Président !</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Morgan di PIZZO</dc:creator>
  <cp:lastModifiedBy>DI PIZZO Morgan</cp:lastModifiedBy>
  <cp:revision>127</cp:revision>
  <cp:lastPrinted>2019-02-21T12:17:16Z</cp:lastPrinted>
  <dcterms:created xsi:type="dcterms:W3CDTF">2013-11-30T21:04:57Z</dcterms:created>
  <dcterms:modified xsi:type="dcterms:W3CDTF">2019-08-02T14:18:24Z</dcterms:modified>
</cp:coreProperties>
</file>